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8"/>
  </p:notes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71" r:id="rId10"/>
    <p:sldId id="272" r:id="rId11"/>
    <p:sldId id="270" r:id="rId12"/>
    <p:sldId id="266" r:id="rId13"/>
    <p:sldId id="267" r:id="rId14"/>
    <p:sldId id="269" r:id="rId15"/>
    <p:sldId id="273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53" autoAdjust="0"/>
    <p:restoredTop sz="92133" autoAdjust="0"/>
  </p:normalViewPr>
  <p:slideViewPr>
    <p:cSldViewPr snapToGrid="0">
      <p:cViewPr varScale="1">
        <p:scale>
          <a:sx n="127" d="100"/>
          <a:sy n="127" d="100"/>
        </p:scale>
        <p:origin x="780" y="114"/>
      </p:cViewPr>
      <p:guideLst/>
    </p:cSldViewPr>
  </p:slideViewPr>
  <p:outlineViewPr>
    <p:cViewPr>
      <p:scale>
        <a:sx n="33" d="100"/>
        <a:sy n="33" d="100"/>
      </p:scale>
      <p:origin x="0" y="-728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39" d="100"/>
          <a:sy n="39" d="100"/>
        </p:scale>
        <p:origin x="240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C76E4-44F4-420F-93DA-7F50E3F45DC5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FE1FD-04D4-488A-9762-3BEBACA78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357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A853-355E-48B0-9608-AEF8EEBCEEE4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32539-5941-45D7-8903-FF2440A74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72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A853-355E-48B0-9608-AEF8EEBCEEE4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32539-5941-45D7-8903-FF2440A74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12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A853-355E-48B0-9608-AEF8EEBCEEE4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32539-5941-45D7-8903-FF2440A74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28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IMS Basic Seminar 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895600" y="5105400"/>
            <a:ext cx="5791200" cy="457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lnSpc>
                <a:spcPct val="100000"/>
              </a:lnSpc>
              <a:defRPr sz="2200" b="0" i="0" baseline="0">
                <a:solidFill>
                  <a:srgbClr val="FFCC99"/>
                </a:solidFill>
                <a:latin typeface="Arial Black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ED972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Think Big, Work Small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71800" y="5562600"/>
            <a:ext cx="5791200" cy="53340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>
              <a:lnSpc>
                <a:spcPct val="100000"/>
              </a:lnSpc>
              <a:defRPr sz="2200" b="0" i="0" baseline="0">
                <a:solidFill>
                  <a:srgbClr val="FFCC99"/>
                </a:solidFill>
                <a:latin typeface="Arial Black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99CCFF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September 23-25, 2019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99CCFF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Denver, CO</a:t>
            </a:r>
          </a:p>
        </p:txBody>
      </p:sp>
      <p:pic>
        <p:nvPicPr>
          <p:cNvPr id="9" name="Picture 8" descr="S:\Marketing\Publishing Graphics\Logos\HIMS\HIGHrezLogo-flat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0"/>
            <a:ext cx="2318083" cy="1295400"/>
          </a:xfrm>
          <a:prstGeom prst="rect">
            <a:avLst/>
          </a:prstGeom>
          <a:noFill/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895600" y="4724400"/>
            <a:ext cx="5791200" cy="457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lnSpc>
                <a:spcPct val="100000"/>
              </a:lnSpc>
              <a:defRPr sz="2200" b="0" i="0" baseline="0">
                <a:solidFill>
                  <a:srgbClr val="FFCC99"/>
                </a:solidFill>
                <a:latin typeface="Arial Black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2019 Basic Education Seminar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57200" y="609600"/>
            <a:ext cx="6324600" cy="1470025"/>
          </a:xfrm>
        </p:spPr>
        <p:txBody>
          <a:bodyPr>
            <a:normAutofit/>
          </a:bodyPr>
          <a:lstStyle>
            <a:lvl1pPr>
              <a:defRPr>
                <a:solidFill>
                  <a:srgbClr val="ED9721"/>
                </a:solidFill>
              </a:defRPr>
            </a:lvl1pPr>
          </a:lstStyle>
          <a:p>
            <a:pPr algn="l"/>
            <a:r>
              <a:rPr lang="en-US" sz="3600" b="1">
                <a:solidFill>
                  <a:schemeClr val="bg2"/>
                </a:solidFill>
                <a:latin typeface="Times" pitchFamily="18" charset="0"/>
              </a:rPr>
              <a:t>Click to edit Master title style</a:t>
            </a:r>
            <a:endParaRPr lang="en-US" sz="2800" b="1" dirty="0">
              <a:solidFill>
                <a:srgbClr val="FF9966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98671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IMS Basic Seminar Title Slide">
    <p:bg>
      <p:bgPr>
        <a:solidFill>
          <a:srgbClr val="2D3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2895600" y="5105400"/>
            <a:ext cx="5791200" cy="457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lnSpc>
                <a:spcPct val="100000"/>
              </a:lnSpc>
              <a:defRPr sz="2200" b="0" i="0" baseline="0">
                <a:solidFill>
                  <a:srgbClr val="FFCC99"/>
                </a:solidFill>
                <a:latin typeface="Arial Black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Cornerstone of Recovery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895600" y="5562600"/>
            <a:ext cx="5791200" cy="53340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>
              <a:lnSpc>
                <a:spcPct val="100000"/>
              </a:lnSpc>
              <a:defRPr sz="2200" b="0" i="0" baseline="0">
                <a:solidFill>
                  <a:srgbClr val="FFCC99"/>
                </a:solidFill>
                <a:latin typeface="Arial Black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August 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Knoxville, TN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1409700"/>
            <a:ext cx="7467600" cy="6858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Presentation Name</a:t>
            </a:r>
          </a:p>
          <a:p>
            <a:pPr lvl="1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2286000"/>
            <a:ext cx="7467600" cy="60960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rgbClr val="CCECFF"/>
                </a:solidFill>
              </a:defRPr>
            </a:lvl1pPr>
          </a:lstStyle>
          <a:p>
            <a:pPr lvl="0"/>
            <a:r>
              <a:rPr lang="en-US" sz="2400" dirty="0"/>
              <a:t>Your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448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IMS Basic Seminar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2D3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1000" y="1066802"/>
            <a:ext cx="8305800" cy="505936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 sz="3000">
                <a:solidFill>
                  <a:srgbClr val="000000"/>
                </a:solidFill>
              </a:defRPr>
            </a:lvl2pPr>
            <a:lvl3pPr>
              <a:defRPr sz="2800">
                <a:solidFill>
                  <a:srgbClr val="000000"/>
                </a:solidFill>
              </a:defRPr>
            </a:lvl3pPr>
            <a:lvl4pPr>
              <a:defRPr sz="2600">
                <a:solidFill>
                  <a:srgbClr val="000000"/>
                </a:solidFill>
              </a:defRPr>
            </a:lvl4pPr>
            <a:lvl5pPr>
              <a:defRPr sz="2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81000" y="274638"/>
            <a:ext cx="8305800" cy="71596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Sample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C2D7D7-D34F-417F-ADAA-95601CAD42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1" b="12380"/>
          <a:stretch/>
        </p:blipFill>
        <p:spPr>
          <a:xfrm>
            <a:off x="221227" y="6296800"/>
            <a:ext cx="2374490" cy="4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94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527629" y="6336268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0021088-4A68-45C2-A789-B57BB52598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2D3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295400" y="62484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2"/>
                </a:solidFill>
              </a:rPr>
              <a:t>2021 Advanced Topics Seminar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HIMS Monitoring – Best Practices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98" y="6128771"/>
            <a:ext cx="1168202" cy="70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541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A853-355E-48B0-9608-AEF8EEBCEEE4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32539-5941-45D7-8903-FF2440A74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756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A853-355E-48B0-9608-AEF8EEBCEEE4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32539-5941-45D7-8903-FF2440A74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581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A853-355E-48B0-9608-AEF8EEBCEEE4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32539-5941-45D7-8903-FF2440A74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70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A853-355E-48B0-9608-AEF8EEBCEEE4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32539-5941-45D7-8903-FF2440A74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040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A853-355E-48B0-9608-AEF8EEBCEEE4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32539-5941-45D7-8903-FF2440A74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13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A853-355E-48B0-9608-AEF8EEBCEEE4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32539-5941-45D7-8903-FF2440A74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8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A853-355E-48B0-9608-AEF8EEBCEEE4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32539-5941-45D7-8903-FF2440A74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12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A853-355E-48B0-9608-AEF8EEBCEEE4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32539-5941-45D7-8903-FF2440A74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052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5A853-355E-48B0-9608-AEF8EEBCEEE4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32539-5941-45D7-8903-FF2440A74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0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64224"/>
            <a:ext cx="2133600" cy="2286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0021088-4A68-45C2-A789-B57BB52598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2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iationfamilyfund.org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tree, water, outdoor&#10;&#10;Description automatically generated">
            <a:extLst>
              <a:ext uri="{FF2B5EF4-FFF2-40B4-BE49-F238E27FC236}">
                <a16:creationId xmlns:a16="http://schemas.microsoft.com/office/drawing/2014/main" id="{04229B12-F58D-4812-8C4E-AF835323C5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1" r="17359"/>
          <a:stretch/>
        </p:blipFill>
        <p:spPr>
          <a:xfrm>
            <a:off x="-1" y="0"/>
            <a:ext cx="9144001" cy="68994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619135" y="6330434"/>
            <a:ext cx="2951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August 2021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307E9F4D-2230-4221-B4FE-01379C33B3B2}"/>
              </a:ext>
            </a:extLst>
          </p:cNvPr>
          <p:cNvSpPr txBox="1">
            <a:spLocks/>
          </p:cNvSpPr>
          <p:nvPr/>
        </p:nvSpPr>
        <p:spPr>
          <a:xfrm>
            <a:off x="304800" y="1409700"/>
            <a:ext cx="7467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Aviation Family Fund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1" name="Picture 2" descr="C:\Users\Dana Archibald\Documents\AFF\AFF-logo.png">
            <a:extLst>
              <a:ext uri="{FF2B5EF4-FFF2-40B4-BE49-F238E27FC236}">
                <a16:creationId xmlns:a16="http://schemas.microsoft.com/office/drawing/2014/main" id="{FBE7661E-355C-4456-B1EC-20C979E14D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1858" r="2384" b="1822"/>
          <a:stretch/>
        </p:blipFill>
        <p:spPr bwMode="auto">
          <a:xfrm>
            <a:off x="6809854" y="324910"/>
            <a:ext cx="2099974" cy="2169580"/>
          </a:xfrm>
          <a:prstGeom prst="rect">
            <a:avLst/>
          </a:prstGeom>
          <a:noFill/>
        </p:spPr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C157BE9-7730-42F4-AD5F-85FEF78C8435}"/>
              </a:ext>
            </a:extLst>
          </p:cNvPr>
          <p:cNvSpPr txBox="1">
            <a:spLocks/>
          </p:cNvSpPr>
          <p:nvPr/>
        </p:nvSpPr>
        <p:spPr>
          <a:xfrm>
            <a:off x="165100" y="6289812"/>
            <a:ext cx="7874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rgbClr val="CCEC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</a:rPr>
              <a:t>Dana C. Archibald</a:t>
            </a:r>
          </a:p>
        </p:txBody>
      </p:sp>
    </p:spTree>
    <p:extLst>
      <p:ext uri="{BB962C8B-B14F-4D97-AF65-F5344CB8AC3E}">
        <p14:creationId xmlns:p14="http://schemas.microsoft.com/office/powerpoint/2010/main" val="858367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81000" y="228600"/>
          <a:ext cx="8305800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3880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5800" y="6400800"/>
            <a:ext cx="457200" cy="2286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021088-4A68-45C2-A789-B57BB525981C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990" y="304800"/>
            <a:ext cx="7693819" cy="2231329"/>
          </a:xfrm>
          <a:prstGeom prst="rect">
            <a:avLst/>
          </a:prstGeom>
        </p:spPr>
      </p:pic>
      <p:pic>
        <p:nvPicPr>
          <p:cNvPr id="2050" name="Picture 2" descr="https://infotelsystems.com/wp-content/uploads/tex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133600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29000" y="3962400"/>
            <a:ext cx="1676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AFFHOPE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44321</a:t>
            </a:r>
          </a:p>
        </p:txBody>
      </p:sp>
    </p:spTree>
    <p:extLst>
      <p:ext uri="{BB962C8B-B14F-4D97-AF65-F5344CB8AC3E}">
        <p14:creationId xmlns:p14="http://schemas.microsoft.com/office/powerpoint/2010/main" val="3563122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81000" y="152400"/>
          <a:ext cx="8305800" cy="571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500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5800" y="6400800"/>
            <a:ext cx="457200" cy="2286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021088-4A68-45C2-A789-B57BB525981C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2" descr="C:\Users\Dana Archibald\Documents\AFF\AFF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6546" y="189793"/>
            <a:ext cx="1275708" cy="1335741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1416420"/>
            <a:ext cx="7693873" cy="722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Other Kinds of Donations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2400" y="2169944"/>
            <a:ext cx="8776446" cy="4078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marR="0" lvl="0" indent="0" algn="ctr" defTabSz="914400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In-Kind Donations</a:t>
            </a:r>
          </a:p>
          <a:p>
            <a:pPr marL="68580" marR="0" lvl="0" indent="0" algn="ctr" defTabSz="914400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" marR="0" lvl="0" indent="0" algn="ctr" defTabSz="914400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Providers may offer discounted fees off of standard charges for evaluations and services;  tax receipts are sent for all donations and in-kind donations</a:t>
            </a:r>
          </a:p>
          <a:p>
            <a:pPr marL="68580" marR="0" lvl="0" indent="0" algn="ctr" defTabSz="914400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" marR="0" lvl="0" indent="0" algn="ctr" defTabSz="914400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Providers may limit the amount of discounted cases, or receive referrals, or continue to receive referrals (for existing providers)</a:t>
            </a:r>
          </a:p>
          <a:p>
            <a:pPr marL="68580" marR="0" lvl="0" indent="0" algn="ctr" defTabSz="914400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" marR="0" lvl="0" indent="0" algn="ctr" defTabSz="914400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documentation purposes, we can provide our tax ID number.  This can be for P&amp;P, HIMS, after care, AME, etc.</a:t>
            </a:r>
          </a:p>
          <a:p>
            <a:pPr marL="68580" marR="0" lvl="0" indent="0" algn="ctr" defTabSz="914400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" marR="0" lvl="0" indent="0" algn="ctr" defTabSz="914400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278" y="1192800"/>
            <a:ext cx="1892968" cy="189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983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81000" y="228600"/>
          <a:ext cx="8305800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3880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5800" y="6400800"/>
            <a:ext cx="457200" cy="2286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021088-4A68-45C2-A789-B57BB525981C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2" descr="C:\Users\Dana Archibald\Documents\AFF\AFF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6546" y="189793"/>
            <a:ext cx="1275708" cy="1335741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034981"/>
            <a:ext cx="7693873" cy="12595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Airline Donations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8" name="Picture 8" descr="Image result for airplane flying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457" y="3279394"/>
            <a:ext cx="5684557" cy="243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341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81000" y="152400"/>
          <a:ext cx="8305800" cy="571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500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5800" y="6400800"/>
            <a:ext cx="457200" cy="2286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021088-4A68-45C2-A789-B57BB525981C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2" descr="C:\Users\Dana Archibald\Documents\AFF\AFF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6546" y="189793"/>
            <a:ext cx="1275708" cy="1335741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1526971"/>
            <a:ext cx="7693873" cy="722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 Conclusion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75211" y="2478435"/>
            <a:ext cx="7698377" cy="3276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Aviation Family Fund is a 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Nonprofit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1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salaries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1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expense accounts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1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corporate jet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Paper, Ink, and Stamps (to send your tax receipt)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Emailing receipts where applicable</a:t>
            </a:r>
          </a:p>
        </p:txBody>
      </p:sp>
    </p:spTree>
    <p:extLst>
      <p:ext uri="{BB962C8B-B14F-4D97-AF65-F5344CB8AC3E}">
        <p14:creationId xmlns:p14="http://schemas.microsoft.com/office/powerpoint/2010/main" val="1470749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5800" y="6400800"/>
            <a:ext cx="457200" cy="2286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021088-4A68-45C2-A789-B57BB525981C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" name="Rabbi Dr. Abraham Twerski On Responding To Stres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0600" y="762000"/>
            <a:ext cx="7053262" cy="53085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3431" y="1524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 Memory of Rabbi Dr. Abraham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Twerski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1930-2021</a:t>
            </a:r>
          </a:p>
        </p:txBody>
      </p:sp>
    </p:spTree>
    <p:extLst>
      <p:ext uri="{BB962C8B-B14F-4D97-AF65-F5344CB8AC3E}">
        <p14:creationId xmlns:p14="http://schemas.microsoft.com/office/powerpoint/2010/main" val="330470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8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81000" y="228600"/>
          <a:ext cx="8305800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3880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5800" y="6400800"/>
            <a:ext cx="457200" cy="2286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021088-4A68-45C2-A789-B57BB525981C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2" descr="C:\Users\Dana Archibald\Documents\AFF\AFF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6546" y="189793"/>
            <a:ext cx="1275708" cy="1335741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46397" y="1569149"/>
            <a:ext cx="7693873" cy="722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Questions?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14400" y="2541490"/>
            <a:ext cx="7353300" cy="3276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Contact Information: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 </a:t>
            </a:r>
          </a:p>
          <a:p>
            <a:pPr marL="6858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aviationfamilyfund.org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Dana Archibald, President</a:t>
            </a:r>
          </a:p>
          <a:p>
            <a:pPr marL="6858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(919)-608-1735</a:t>
            </a:r>
          </a:p>
          <a:p>
            <a:pPr marL="6858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2547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5800" y="6400800"/>
            <a:ext cx="457200" cy="2286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021088-4A68-45C2-A789-B57BB525981C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52400"/>
            <a:ext cx="6175169" cy="59436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009834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81000" y="64268"/>
          <a:ext cx="8305800" cy="5803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03132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5800" y="6400800"/>
            <a:ext cx="457200" cy="2286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021088-4A68-45C2-A789-B57BB525981C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56439" y="1651059"/>
            <a:ext cx="7693873" cy="722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What is the Aviation Family Fund?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2754406"/>
            <a:ext cx="7987553" cy="27992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AFF assists in providing supplemental funding during the recovery process for alcohol and drug-related dependence, and is available to anyone in the aviation industry.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2" descr="C:\Users\Dana Archibald\Documents\AFF\AFF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6546" y="189793"/>
            <a:ext cx="1275708" cy="13357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6848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81000" y="152400"/>
          <a:ext cx="8305800" cy="571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500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5800" y="6400800"/>
            <a:ext cx="457200" cy="2286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021088-4A68-45C2-A789-B57BB525981C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1405948"/>
            <a:ext cx="7693873" cy="722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Overview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78224" y="2473972"/>
            <a:ext cx="8184776" cy="35458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AFF created May, 2011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2D32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Since AFF’s inception, over $750K granted!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IRS approved 501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nonprofit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donations are 100% tax deductible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2020, AFF helped over 65 people with financial assistance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Provided referrals, information and advice to several hundred people in 2020</a:t>
            </a:r>
          </a:p>
        </p:txBody>
      </p:sp>
      <p:pic>
        <p:nvPicPr>
          <p:cNvPr id="8" name="Picture 2" descr="C:\Users\Dana Archibald\Documents\AFF\AFF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6546" y="189793"/>
            <a:ext cx="1275708" cy="1335741"/>
          </a:xfrm>
          <a:prstGeom prst="rect">
            <a:avLst/>
          </a:prstGeom>
          <a:noFill/>
        </p:spPr>
      </p:pic>
      <p:pic>
        <p:nvPicPr>
          <p:cNvPr id="3074" name="Picture 2" descr="Celebrating 10 Years of Digital Signage Excellen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96" y="2147862"/>
            <a:ext cx="1928729" cy="9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57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81000" y="152400"/>
          <a:ext cx="8305800" cy="571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500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5800" y="6400800"/>
            <a:ext cx="457200" cy="2286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021088-4A68-45C2-A789-B57BB525981C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1405948"/>
            <a:ext cx="7693873" cy="722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Overview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78224" y="2768948"/>
            <a:ext cx="7924800" cy="31746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all monies received, 95% went to approved applicants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money is issued directly to the approved applicant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Money is issued directly to institutions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average grant is between $1500-$2500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2" descr="C:\Users\Dana Archibald\Documents\AFF\AFF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6546" y="189793"/>
            <a:ext cx="1275708" cy="13357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5682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81000" y="152400"/>
          <a:ext cx="8305800" cy="571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500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5800" y="6400800"/>
            <a:ext cx="457200" cy="2286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021088-4A68-45C2-A789-B57BB525981C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2" descr="C:\Users\Dana Archibald\Documents\AFF\AFF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6546" y="189793"/>
            <a:ext cx="1275708" cy="1335741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2400" y="1594509"/>
            <a:ext cx="8897471" cy="1180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What Do We Pay For?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33706" y="2904556"/>
            <a:ext cx="2614332" cy="20332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Inpatient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Outpatient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Aftercare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COBRA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03704" y="5655523"/>
            <a:ext cx="8194861" cy="630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6000"/>
              <a:buFont typeface="Wingdings 2" pitchFamily="18" charset="2"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~ We will not provide funding for luxury items ~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6000"/>
              <a:buFont typeface="Wingdings" panose="05000000000000000000" pitchFamily="2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699342" y="2946804"/>
            <a:ext cx="2214562" cy="22049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Electric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Mortgage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265208" y="2859311"/>
            <a:ext cx="2614332" cy="2796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Water bill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Doctor bills, (AME, P&amp;P Certificates, etc.)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Soberlink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9240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81000" y="152400"/>
          <a:ext cx="8305800" cy="571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500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5800" y="6400800"/>
            <a:ext cx="457200" cy="2286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021088-4A68-45C2-A789-B57BB525981C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1405948"/>
            <a:ext cx="7693873" cy="722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How Does Someone Apply?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92"/>
          <a:stretch/>
        </p:blipFill>
        <p:spPr>
          <a:xfrm>
            <a:off x="609600" y="2027161"/>
            <a:ext cx="3846936" cy="40095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29" y="2027161"/>
            <a:ext cx="3456144" cy="2411673"/>
          </a:xfrm>
          <a:prstGeom prst="rect">
            <a:avLst/>
          </a:prstGeom>
        </p:spPr>
      </p:pic>
      <p:pic>
        <p:nvPicPr>
          <p:cNvPr id="9" name="Picture 2" descr="C:\Users\Dana Archibald\Documents\AFF\AFF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86546" y="189793"/>
            <a:ext cx="1275708" cy="13357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2442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5800" y="6400800"/>
            <a:ext cx="457200" cy="2286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021088-4A68-45C2-A789-B57BB525981C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8575"/>
            <a:ext cx="4953000" cy="613855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263681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81000" y="228600"/>
          <a:ext cx="8305800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3880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5800" y="6400800"/>
            <a:ext cx="457200" cy="2286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021088-4A68-45C2-A789-B57BB525981C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2" descr="C:\Users\Dana Archibald\Documents\AFF\AFF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6546" y="189793"/>
            <a:ext cx="1275708" cy="1335741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1416420"/>
            <a:ext cx="7693873" cy="722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How Does One Donate?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36177" y="2493551"/>
            <a:ext cx="8776446" cy="3094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marR="0" lvl="0" indent="0" algn="ctr" defTabSz="914400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Monthly, through your bank’s bill pay</a:t>
            </a:r>
          </a:p>
          <a:p>
            <a:pPr marL="68580" marR="0" lvl="0" indent="0" algn="ctr" defTabSz="914400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" marR="0" lvl="0" indent="0" algn="ctr" defTabSz="914400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Personal or business check mailed to the address on website</a:t>
            </a:r>
          </a:p>
          <a:p>
            <a:pPr marL="68580" marR="0" lvl="0" indent="0" algn="ctr" defTabSz="914400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" marR="0" lvl="0" indent="0" algn="ctr" defTabSz="914400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Stock Donations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22" y="5206534"/>
            <a:ext cx="1843395" cy="4897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494" y="5191750"/>
            <a:ext cx="2238293" cy="5435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04" y="2251864"/>
            <a:ext cx="1092976" cy="10929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30"/>
          <a:stretch/>
        </p:blipFill>
        <p:spPr>
          <a:xfrm rot="469933">
            <a:off x="6627019" y="3952285"/>
            <a:ext cx="1395244" cy="66827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209800" y="4538961"/>
            <a:ext cx="927266" cy="579194"/>
            <a:chOff x="5824817" y="-1875283"/>
            <a:chExt cx="5419166" cy="4686300"/>
          </a:xfrm>
        </p:grpSpPr>
        <p:grpSp>
          <p:nvGrpSpPr>
            <p:cNvPr id="14" name="Group 13"/>
            <p:cNvGrpSpPr/>
            <p:nvPr/>
          </p:nvGrpSpPr>
          <p:grpSpPr>
            <a:xfrm>
              <a:off x="5824817" y="-1875283"/>
              <a:ext cx="5419166" cy="4686300"/>
              <a:chOff x="5824817" y="-1875283"/>
              <a:chExt cx="5419166" cy="4686300"/>
            </a:xfrm>
          </p:grpSpPr>
          <p:pic>
            <p:nvPicPr>
              <p:cNvPr id="16" name="Picture 2" descr="Image result for stock donation&quot;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81" t="14584" r="26458"/>
              <a:stretch/>
            </p:blipFill>
            <p:spPr bwMode="auto">
              <a:xfrm>
                <a:off x="5824817" y="-1875283"/>
                <a:ext cx="5419166" cy="4686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6949931" y="2082277"/>
                <a:ext cx="2469776" cy="603916"/>
              </a:xfrm>
              <a:prstGeom prst="rect">
                <a:avLst/>
              </a:prstGeom>
              <a:solidFill>
                <a:srgbClr val="CC3300"/>
              </a:solidFill>
              <a:ln w="12700" cap="flat" cmpd="sng" algn="ctr">
                <a:noFill/>
                <a:prstDash val="solid"/>
                <a:miter lim="800000"/>
              </a:ln>
              <a:effectLst>
                <a:softEdge rad="3175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5" name="Picture 2" descr="C:\Users\Dana Archibald\Documents\AFF\AFF-logo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964141" y="2103753"/>
              <a:ext cx="518805" cy="543219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626528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IMS Basic Seminar PPT">
  <a:themeElements>
    <a:clrScheme name="2015 ALPA PA Forum">
      <a:dk1>
        <a:srgbClr val="464646"/>
      </a:dk1>
      <a:lt1>
        <a:sysClr val="window" lastClr="FFFFFF"/>
      </a:lt1>
      <a:dk2>
        <a:srgbClr val="464646"/>
      </a:dk2>
      <a:lt2>
        <a:srgbClr val="FFFFFF"/>
      </a:lt2>
      <a:accent1>
        <a:srgbClr val="A5CD39"/>
      </a:accent1>
      <a:accent2>
        <a:srgbClr val="B9D762"/>
      </a:accent2>
      <a:accent3>
        <a:srgbClr val="E1EDC3"/>
      </a:accent3>
      <a:accent4>
        <a:srgbClr val="CE3240"/>
      </a:accent4>
      <a:accent5>
        <a:srgbClr val="56C4C4"/>
      </a:accent5>
      <a:accent6>
        <a:srgbClr val="96DCDA"/>
      </a:accent6>
      <a:hlink>
        <a:srgbClr val="369C9C"/>
      </a:hlink>
      <a:folHlink>
        <a:srgbClr val="9A252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323</TotalTime>
  <Words>356</Words>
  <Application>Microsoft Office PowerPoint</Application>
  <PresentationFormat>On-screen Show (4:3)</PresentationFormat>
  <Paragraphs>76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Georgia</vt:lpstr>
      <vt:lpstr>Times</vt:lpstr>
      <vt:lpstr>Wingdings</vt:lpstr>
      <vt:lpstr>Wingdings 2</vt:lpstr>
      <vt:lpstr>Office Theme</vt:lpstr>
      <vt:lpstr>HIMS Basic Seminar PPT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Aviation Family Fund</dc:title>
  <dc:creator>Karyn Joy Rivera</dc:creator>
  <cp:lastModifiedBy>Jack Merrifield</cp:lastModifiedBy>
  <cp:revision>46</cp:revision>
  <dcterms:created xsi:type="dcterms:W3CDTF">2017-06-17T00:58:06Z</dcterms:created>
  <dcterms:modified xsi:type="dcterms:W3CDTF">2021-08-24T18:30:04Z</dcterms:modified>
</cp:coreProperties>
</file>