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5"/>
  </p:sldMasterIdLst>
  <p:notesMasterIdLst>
    <p:notesMasterId r:id="rId59"/>
  </p:notesMasterIdLst>
  <p:handoutMasterIdLst>
    <p:handoutMasterId r:id="rId60"/>
  </p:handoutMasterIdLst>
  <p:sldIdLst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402" r:id="rId20"/>
    <p:sldId id="279" r:id="rId21"/>
    <p:sldId id="401" r:id="rId22"/>
    <p:sldId id="398" r:id="rId23"/>
    <p:sldId id="400" r:id="rId24"/>
    <p:sldId id="399" r:id="rId25"/>
    <p:sldId id="280" r:id="rId26"/>
    <p:sldId id="281" r:id="rId27"/>
    <p:sldId id="282" r:id="rId28"/>
    <p:sldId id="283" r:id="rId29"/>
    <p:sldId id="284" r:id="rId30"/>
    <p:sldId id="285" r:id="rId31"/>
    <p:sldId id="295" r:id="rId32"/>
    <p:sldId id="385" r:id="rId33"/>
    <p:sldId id="386" r:id="rId34"/>
    <p:sldId id="387" r:id="rId35"/>
    <p:sldId id="309" r:id="rId36"/>
    <p:sldId id="312" r:id="rId37"/>
    <p:sldId id="286" r:id="rId38"/>
    <p:sldId id="323" r:id="rId39"/>
    <p:sldId id="287" r:id="rId40"/>
    <p:sldId id="330" r:id="rId41"/>
    <p:sldId id="288" r:id="rId42"/>
    <p:sldId id="338" r:id="rId43"/>
    <p:sldId id="289" r:id="rId44"/>
    <p:sldId id="345" r:id="rId45"/>
    <p:sldId id="290" r:id="rId46"/>
    <p:sldId id="350" r:id="rId47"/>
    <p:sldId id="291" r:id="rId48"/>
    <p:sldId id="358" r:id="rId49"/>
    <p:sldId id="292" r:id="rId50"/>
    <p:sldId id="366" r:id="rId51"/>
    <p:sldId id="293" r:id="rId52"/>
    <p:sldId id="373" r:id="rId53"/>
    <p:sldId id="378" r:id="rId54"/>
    <p:sldId id="380" r:id="rId55"/>
    <p:sldId id="403" r:id="rId56"/>
    <p:sldId id="404" r:id="rId57"/>
    <p:sldId id="39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Ohmsieder" initials="CO" lastIdx="1" clrIdx="0">
    <p:extLst>
      <p:ext uri="{19B8F6BF-5375-455C-9EA6-DF929625EA0E}">
        <p15:presenceInfo xmlns:p15="http://schemas.microsoft.com/office/powerpoint/2012/main" userId="7171fe60132df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2D3255"/>
    <a:srgbClr val="91BDF2"/>
    <a:srgbClr val="FFFF99"/>
    <a:srgbClr val="6699FF"/>
    <a:srgbClr val="ED9721"/>
    <a:srgbClr val="ED9720"/>
    <a:srgbClr val="FF99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0" autoAdjust="0"/>
    <p:restoredTop sz="75503" autoAdjust="0"/>
  </p:normalViewPr>
  <p:slideViewPr>
    <p:cSldViewPr>
      <p:cViewPr varScale="1">
        <p:scale>
          <a:sx n="96" d="100"/>
          <a:sy n="96" d="100"/>
        </p:scale>
        <p:origin x="2532" y="78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9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61" Type="http://schemas.openxmlformats.org/officeDocument/2006/relationships/commentAuthors" Target="comment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FF3C-0986-46EB-8AEB-5675B8096513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BB56E-CAC7-4D4B-AD97-1445DA4B0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1743-4B3E-4894-B82C-897C0CB52F33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73DF-040D-422F-88FB-457D94944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need HIMS</a:t>
            </a:r>
          </a:p>
          <a:p>
            <a:endParaRPr lang="en-US" dirty="0"/>
          </a:p>
          <a:p>
            <a:r>
              <a:rPr lang="en-US" dirty="0"/>
              <a:t>What Exactly is HIMS</a:t>
            </a:r>
          </a:p>
          <a:p>
            <a:endParaRPr lang="en-US" dirty="0"/>
          </a:p>
          <a:p>
            <a:r>
              <a:rPr lang="en-US" dirty="0"/>
              <a:t>How does HIMS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72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Different Scenarios Here:</a:t>
            </a:r>
          </a:p>
          <a:p>
            <a:endParaRPr lang="en-US" dirty="0"/>
          </a:p>
          <a:p>
            <a:r>
              <a:rPr lang="en-US" dirty="0"/>
              <a:t>1- Pilot is perfect Husband &amp; Father at Home – Schedules flying to have Great “Drinking” overnights in great Cities with Great Bars – Almost Always goes alone w/o other Crew – nearly impossible to detect</a:t>
            </a:r>
          </a:p>
          <a:p>
            <a:endParaRPr lang="en-US" dirty="0"/>
          </a:p>
          <a:p>
            <a:r>
              <a:rPr lang="en-US" dirty="0"/>
              <a:t>2- Pilot drinks non-stop at home – Schedules flying for minimal work and never touches a drop of alcohol on his trip – Back home a few days later and drinks non-stop</a:t>
            </a:r>
          </a:p>
          <a:p>
            <a:endParaRPr lang="en-US" dirty="0"/>
          </a:p>
          <a:p>
            <a:r>
              <a:rPr lang="en-US" dirty="0"/>
              <a:t>This becomes a problem for the pilot when the two Overlap – One is not enough, and they must now drink at home and on trips – Now it is much harder to hide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all that said, and all that research done: HIMS was established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exactly is HIMS?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2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all: It’s a Pilot Specific Model</a:t>
            </a:r>
          </a:p>
          <a:p>
            <a:endParaRPr lang="en-US" dirty="0"/>
          </a:p>
          <a:p>
            <a:r>
              <a:rPr lang="en-US" dirty="0"/>
              <a:t>Pilots have specific needs – Both in Treatment and in Re-Certification that must be met</a:t>
            </a:r>
          </a:p>
          <a:p>
            <a:endParaRPr lang="en-US" dirty="0"/>
          </a:p>
          <a:p>
            <a:r>
              <a:rPr lang="en-US" dirty="0"/>
              <a:t>HIMS addresses these needs</a:t>
            </a:r>
          </a:p>
          <a:p>
            <a:endParaRPr lang="en-US" dirty="0"/>
          </a:p>
          <a:p>
            <a:r>
              <a:rPr lang="en-US" dirty="0"/>
              <a:t>So, what we have is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95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HIMS – But HIMS is also a few other things-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7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Primary goal</a:t>
            </a:r>
          </a:p>
          <a:p>
            <a:endParaRPr lang="en-US" dirty="0"/>
          </a:p>
          <a:p>
            <a:r>
              <a:rPr lang="en-US" dirty="0"/>
              <a:t>This is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75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cannot have an impaired pilot flying an airplane</a:t>
            </a:r>
          </a:p>
          <a:p>
            <a:endParaRPr lang="en-US" dirty="0"/>
          </a:p>
          <a:p>
            <a:r>
              <a:rPr lang="en-US" dirty="0"/>
              <a:t>Protecting the flying public</a:t>
            </a:r>
          </a:p>
          <a:p>
            <a:endParaRPr lang="en-US" dirty="0"/>
          </a:p>
          <a:p>
            <a:r>
              <a:rPr lang="en-US" dirty="0"/>
              <a:t>Protecting the flying profession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51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the life of the pilot</a:t>
            </a:r>
          </a:p>
          <a:p>
            <a:endParaRPr lang="en-US" dirty="0"/>
          </a:p>
          <a:p>
            <a:r>
              <a:rPr lang="en-US" dirty="0"/>
              <a:t>Alcoholism and Drug addiction are Fatal if left untreated</a:t>
            </a:r>
          </a:p>
          <a:p>
            <a:endParaRPr lang="en-US" dirty="0"/>
          </a:p>
          <a:p>
            <a:r>
              <a:rPr lang="en-US" dirty="0"/>
              <a:t>The road for an alcoholic always ends in either Jails, Institutions, or Death</a:t>
            </a:r>
          </a:p>
          <a:p>
            <a:endParaRPr lang="en-US" dirty="0"/>
          </a:p>
          <a:p>
            <a:r>
              <a:rPr lang="en-US" dirty="0"/>
              <a:t>They will stop drinking by being locked up in Jail</a:t>
            </a:r>
          </a:p>
          <a:p>
            <a:endParaRPr lang="en-US" dirty="0"/>
          </a:p>
          <a:p>
            <a:r>
              <a:rPr lang="en-US" dirty="0"/>
              <a:t>They will stop drinking by being locked up in a mental hospital</a:t>
            </a:r>
          </a:p>
          <a:p>
            <a:endParaRPr lang="en-US" dirty="0"/>
          </a:p>
          <a:p>
            <a:r>
              <a:rPr lang="en-US" dirty="0"/>
              <a:t>They will stop drinking because of death</a:t>
            </a:r>
          </a:p>
          <a:p>
            <a:endParaRPr lang="en-US" dirty="0"/>
          </a:p>
          <a:p>
            <a:r>
              <a:rPr lang="en-US" dirty="0"/>
              <a:t>Treatment and Recovery is the only other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99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Alcoholism truly is a Family Disease</a:t>
            </a:r>
          </a:p>
          <a:p>
            <a:endParaRPr lang="en-US" dirty="0"/>
          </a:p>
          <a:p>
            <a:r>
              <a:rPr lang="en-US" dirty="0"/>
              <a:t>In my 20+ years of HIMS – I have seen so many families saved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8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Again…in 20+ years of HIMS – I have only seen a handful of cases where the pilot could not return to flying</a:t>
            </a:r>
          </a:p>
          <a:p>
            <a:endParaRPr lang="en-US" dirty="0"/>
          </a:p>
          <a:p>
            <a:r>
              <a:rPr lang="en-US" dirty="0"/>
              <a:t>Most of those were the pilot choosing drinking over flying or having a co-existing condition that prevented it</a:t>
            </a:r>
          </a:p>
          <a:p>
            <a:endParaRPr lang="en-US" dirty="0"/>
          </a:p>
          <a:p>
            <a:r>
              <a:rPr lang="en-US" dirty="0"/>
              <a:t>What else is HIMS?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7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go back to the 1960’s and 1970’s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95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the pilot is provided with all the tools needed to build a life in recovery away from alcohol and drugs</a:t>
            </a:r>
          </a:p>
          <a:p>
            <a:endParaRPr lang="en-US" dirty="0"/>
          </a:p>
          <a:p>
            <a:r>
              <a:rPr lang="en-US" dirty="0"/>
              <a:t>The pilot is given a support program to help him through all this</a:t>
            </a:r>
          </a:p>
          <a:p>
            <a:endParaRPr lang="en-US" dirty="0"/>
          </a:p>
          <a:p>
            <a:r>
              <a:rPr lang="en-US" dirty="0"/>
              <a:t>The FAA and the Airline also use that support program to monitor the pilot’s progress and evaluate when he is ready to return to flying</a:t>
            </a:r>
          </a:p>
          <a:p>
            <a:endParaRPr lang="en-US" dirty="0"/>
          </a:p>
          <a:p>
            <a:r>
              <a:rPr lang="en-US" dirty="0"/>
              <a:t>All of this is referred to as the HIMS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54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exactly is this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35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steps are: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31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is Identification and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84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Difficult</a:t>
            </a:r>
          </a:p>
          <a:p>
            <a:endParaRPr lang="en-US" dirty="0"/>
          </a:p>
          <a:p>
            <a:r>
              <a:rPr lang="en-US" dirty="0"/>
              <a:t>As said earlier, Pilots are very good at hiding their drinking problems</a:t>
            </a:r>
          </a:p>
          <a:p>
            <a:endParaRPr lang="en-US" dirty="0"/>
          </a:p>
          <a:p>
            <a:r>
              <a:rPr lang="en-US" dirty="0"/>
              <a:t>It is very hard to just look at a pilot and say “He has the Problem”</a:t>
            </a:r>
          </a:p>
          <a:p>
            <a:endParaRPr lang="en-US" dirty="0"/>
          </a:p>
          <a:p>
            <a:r>
              <a:rPr lang="en-US" dirty="0"/>
              <a:t>And Most Pilots will not just come forward and Say “I’m drinking too much, and I need Help”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1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have to ask questions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81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alcoholics and addicts will set limits for how much they will consume – and almost always break that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94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Hide Bottles at Home</a:t>
            </a:r>
          </a:p>
          <a:p>
            <a:endParaRPr lang="en-US"/>
          </a:p>
          <a:p>
            <a:r>
              <a:rPr lang="en-US"/>
              <a:t>Make really strong Mixed drinks – </a:t>
            </a:r>
          </a:p>
          <a:p>
            <a:endParaRPr lang="en-US"/>
          </a:p>
          <a:p>
            <a:r>
              <a:rPr lang="en-US"/>
              <a:t>Do you do things that make it appear you are drinking less?</a:t>
            </a:r>
          </a:p>
          <a:p>
            <a:endParaRPr lang="en-US"/>
          </a:p>
          <a:p>
            <a:r>
              <a:rPr lang="en-US"/>
              <a:t>Drink several on your own before you meet with rest of crew – appears you are drinking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76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can lay out these issues in front of them, these consequences… one by one…</a:t>
            </a:r>
          </a:p>
          <a:p>
            <a:endParaRPr lang="en-US" dirty="0"/>
          </a:p>
          <a:p>
            <a:r>
              <a:rPr lang="en-US" dirty="0"/>
              <a:t>They can start to recognize they may have a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18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Again: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true now</a:t>
            </a:r>
          </a:p>
          <a:p>
            <a:endParaRPr lang="en-US" dirty="0"/>
          </a:p>
          <a:p>
            <a:r>
              <a:rPr lang="en-US" dirty="0"/>
              <a:t>Was true 50 years 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6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 Pilot is Diagnosed then we move on to 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0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08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the pilot is in Treatment – we introduce and get him started on a Recovery Program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the pilot gets out of treatment – everything they do centers around their Recovery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6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92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else that starts immediately after Treatment is Aftercare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Anyone can stay Sober locked in a Treatment Center</a:t>
            </a:r>
          </a:p>
          <a:p>
            <a:endParaRPr lang="en-US" dirty="0"/>
          </a:p>
          <a:p>
            <a:r>
              <a:rPr lang="en-US" dirty="0"/>
              <a:t>Aftercare helps bridge the gap between treatment and this new way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8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of meetings are not sent in reports, but the Pilot’s participation and overall progress in recovery are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18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Key part of the HIMS Process 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71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look at the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97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Evaluators are looking for a completely changed lifestyle – this takes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91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another pilot who can come alongside this new pilot in recovery and help them along the way</a:t>
            </a:r>
          </a:p>
          <a:p>
            <a:endParaRPr lang="en-US" dirty="0"/>
          </a:p>
          <a:p>
            <a:r>
              <a:rPr lang="en-US" dirty="0"/>
              <a:t>-Teammate</a:t>
            </a:r>
          </a:p>
          <a:p>
            <a:endParaRPr lang="en-US" dirty="0"/>
          </a:p>
          <a:p>
            <a:r>
              <a:rPr lang="en-US" dirty="0"/>
              <a:t>-Guide</a:t>
            </a:r>
          </a:p>
          <a:p>
            <a:endParaRPr lang="en-US" dirty="0"/>
          </a:p>
          <a:p>
            <a:r>
              <a:rPr lang="en-US" dirty="0"/>
              <a:t>-Mentor</a:t>
            </a:r>
          </a:p>
          <a:p>
            <a:endParaRPr lang="en-US" dirty="0"/>
          </a:p>
          <a:p>
            <a:r>
              <a:rPr lang="en-US" dirty="0"/>
              <a:t>-Also an Evaluator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Pilots were not going to Treatment Centers</a:t>
            </a:r>
          </a:p>
          <a:p>
            <a:endParaRPr lang="en-US" dirty="0"/>
          </a:p>
          <a:p>
            <a:r>
              <a:rPr lang="en-US" dirty="0"/>
              <a:t>Pilots were not attending Alcohol Help Groups</a:t>
            </a:r>
          </a:p>
          <a:p>
            <a:endParaRPr lang="en-US" dirty="0"/>
          </a:p>
          <a:p>
            <a:r>
              <a:rPr lang="en-US" dirty="0"/>
              <a:t>Pilots were not getting in trouble at work for Drinking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4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76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Peer Pilot Monitor</a:t>
            </a:r>
          </a:p>
          <a:p>
            <a:endParaRPr lang="en-US" dirty="0"/>
          </a:p>
          <a:p>
            <a:r>
              <a:rPr lang="en-US" dirty="0"/>
              <a:t>From more of a position of authority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2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86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final piece of the puzzle that brings everything together is the Pilot’s HIMS Doctor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124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FAA can not do an in-depth evaluation on every pilot –</a:t>
            </a:r>
          </a:p>
          <a:p>
            <a:endParaRPr lang="en-US" dirty="0"/>
          </a:p>
          <a:p>
            <a:r>
              <a:rPr lang="en-US" dirty="0"/>
              <a:t>They trust the HIMS Trained Aviation Doctor to do this evaluation for them</a:t>
            </a:r>
          </a:p>
          <a:p>
            <a:endParaRPr lang="en-US" dirty="0"/>
          </a:p>
          <a:p>
            <a:r>
              <a:rPr lang="en-US" dirty="0"/>
              <a:t>This Doctor then sends a complete packet to the FAA explaining and Documenting why the Pilot should be Returned to Flying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3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7 steps of the HIMS Process are also included in the pilot’s monitoring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35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leads us to the Step-Down Monitoring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38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first came into HIMS in 1997</a:t>
            </a:r>
          </a:p>
          <a:p>
            <a:endParaRPr lang="en-US" dirty="0"/>
          </a:p>
          <a:p>
            <a:r>
              <a:rPr lang="en-US" dirty="0"/>
              <a:t>Through Multiple DUI’s – Extensive Drug and Alcohol Use – Calling in Sick over and over and over</a:t>
            </a:r>
          </a:p>
          <a:p>
            <a:endParaRPr lang="en-US" dirty="0"/>
          </a:p>
          <a:p>
            <a:r>
              <a:rPr lang="en-US" dirty="0"/>
              <a:t>Relapse – I came into HIMS then went back out drinking – Then back into HIMS</a:t>
            </a:r>
          </a:p>
          <a:p>
            <a:endParaRPr lang="en-US" dirty="0"/>
          </a:p>
          <a:p>
            <a:r>
              <a:rPr lang="en-US" dirty="0"/>
              <a:t>I was: Bad Husband – Bad Father – Bad Employee</a:t>
            </a:r>
          </a:p>
          <a:p>
            <a:endParaRPr lang="en-US" dirty="0"/>
          </a:p>
          <a:p>
            <a:r>
              <a:rPr lang="en-US" dirty="0"/>
              <a:t>Because there was a HIMS Program – Because of people there to help me in spite of all the bad I had done-</a:t>
            </a:r>
          </a:p>
          <a:p>
            <a:endParaRPr lang="en-US" dirty="0"/>
          </a:p>
          <a:p>
            <a:r>
              <a:rPr lang="en-US" dirty="0"/>
              <a:t>Through HIMS – I completely Turned my life around</a:t>
            </a:r>
          </a:p>
          <a:p>
            <a:endParaRPr lang="en-US" dirty="0"/>
          </a:p>
          <a:p>
            <a:r>
              <a:rPr lang="en-US" dirty="0"/>
              <a:t>Good Husband – Good Father – Good Employee</a:t>
            </a:r>
          </a:p>
          <a:p>
            <a:endParaRPr lang="en-US" dirty="0"/>
          </a:p>
          <a:p>
            <a:r>
              <a:rPr lang="en-US" dirty="0"/>
              <a:t>Pilot Peer Monitor</a:t>
            </a:r>
          </a:p>
          <a:p>
            <a:endParaRPr lang="en-US" dirty="0"/>
          </a:p>
          <a:p>
            <a:r>
              <a:rPr lang="en-US" dirty="0"/>
              <a:t>HIMS Chairman for my Airline - National HIMS Chairman</a:t>
            </a:r>
          </a:p>
          <a:p>
            <a:endParaRPr lang="en-US" dirty="0"/>
          </a:p>
          <a:p>
            <a:r>
              <a:rPr lang="en-US" dirty="0"/>
              <a:t>I could tell story after story of Pilot’s lives and careers that have been saved through HIMS</a:t>
            </a:r>
          </a:p>
          <a:p>
            <a:endParaRPr lang="en-US" dirty="0"/>
          </a:p>
          <a:p>
            <a:r>
              <a:rPr lang="en-US" dirty="0"/>
              <a:t>It really does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673DF-040D-422F-88FB-457D9494485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by ALPA and a group of Doctors</a:t>
            </a:r>
          </a:p>
          <a:p>
            <a:endParaRPr lang="en-US" dirty="0"/>
          </a:p>
          <a:p>
            <a:r>
              <a:rPr lang="en-US" dirty="0"/>
              <a:t>Researched the need for alcohol treatment for pilots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7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they Better</a:t>
            </a:r>
          </a:p>
          <a:p>
            <a:endParaRPr lang="en-US" dirty="0"/>
          </a:p>
          <a:p>
            <a:r>
              <a:rPr lang="en-US" dirty="0"/>
              <a:t>Why does it appear that Pilots do not suffer from addiction at the same rate as non-pilots?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Pilots have so much invested in their career</a:t>
            </a:r>
          </a:p>
          <a:p>
            <a:endParaRPr lang="en-US" dirty="0"/>
          </a:p>
          <a:p>
            <a:r>
              <a:rPr lang="en-US" dirty="0"/>
              <a:t>So much time</a:t>
            </a:r>
          </a:p>
          <a:p>
            <a:endParaRPr lang="en-US" dirty="0"/>
          </a:p>
          <a:p>
            <a:r>
              <a:rPr lang="en-US" dirty="0"/>
              <a:t>So much Money</a:t>
            </a:r>
          </a:p>
          <a:p>
            <a:endParaRPr lang="en-US" dirty="0"/>
          </a:p>
          <a:p>
            <a:r>
              <a:rPr lang="en-US" dirty="0"/>
              <a:t>They know addiction can take that away</a:t>
            </a:r>
          </a:p>
          <a:p>
            <a:endParaRPr lang="en-US" dirty="0"/>
          </a:p>
          <a:p>
            <a:r>
              <a:rPr lang="en-US" dirty="0"/>
              <a:t>So they build up this Barrier of Professionalism to protect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stems from the early days of military pilots</a:t>
            </a:r>
          </a:p>
          <a:p>
            <a:endParaRPr lang="en-US" dirty="0"/>
          </a:p>
          <a:p>
            <a:r>
              <a:rPr lang="en-US" dirty="0"/>
              <a:t>A Band of Brothers</a:t>
            </a:r>
          </a:p>
          <a:p>
            <a:endParaRPr lang="en-US" dirty="0"/>
          </a:p>
          <a:p>
            <a:r>
              <a:rPr lang="en-US" dirty="0"/>
              <a:t>I will do anything to protect my fellow Pilots</a:t>
            </a:r>
          </a:p>
          <a:p>
            <a:endParaRPr lang="en-US" dirty="0"/>
          </a:p>
          <a:p>
            <a:r>
              <a:rPr lang="en-US" dirty="0"/>
              <a:t>If you have a problem with drinking too much…I will protect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9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goes back to Professionalism</a:t>
            </a:r>
          </a:p>
          <a:p>
            <a:endParaRPr lang="en-US" dirty="0"/>
          </a:p>
          <a:p>
            <a:r>
              <a:rPr lang="en-US" dirty="0"/>
              <a:t>The Mission – Completing the Flight – Is the most important thing</a:t>
            </a:r>
          </a:p>
          <a:p>
            <a:endParaRPr lang="en-US" dirty="0"/>
          </a:p>
          <a:p>
            <a:r>
              <a:rPr lang="en-US" dirty="0"/>
              <a:t>I can put my Alcoholic Cravings on Hold to complete the mission</a:t>
            </a:r>
          </a:p>
          <a:p>
            <a:endParaRPr lang="en-US" dirty="0"/>
          </a:p>
          <a:p>
            <a:r>
              <a:rPr lang="en-US" dirty="0"/>
              <a:t>This makes Identification difficult – I haven’t had a drink in 4 Days….How can I have a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1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83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0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949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5367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792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578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021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4659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3455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IMS Basic Semin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895600" y="5105400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Recovery in a Virtual World – Stay on Target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895600" y="5562600"/>
            <a:ext cx="5791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13 – 15,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McLean, VA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895600" y="4724400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00000"/>
              </a:lnSpc>
              <a:defRPr sz="2200" b="0" i="0" baseline="0">
                <a:solidFill>
                  <a:srgbClr val="FFCC99"/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2021 Basic Education Seminar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495800"/>
            <a:ext cx="2794000" cy="1676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409700"/>
            <a:ext cx="7467600" cy="685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Name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86000"/>
            <a:ext cx="7467600" cy="6096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sz="2400" dirty="0"/>
              <a:t>Your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4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527629" y="633626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D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2021 Basic Education Seminar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Recovery in a Virtual World</a:t>
            </a:r>
            <a:r>
              <a:rPr lang="en-US" sz="1200" b="1" baseline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– Stay on Target</a:t>
            </a:r>
            <a:endParaRPr lang="en-US" sz="1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" y="6128771"/>
            <a:ext cx="1168202" cy="7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9702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IMS Basic Semin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2D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066802"/>
            <a:ext cx="8305800" cy="50593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 sz="3000">
                <a:solidFill>
                  <a:srgbClr val="000000"/>
                </a:solidFill>
              </a:defRPr>
            </a:lvl2pPr>
            <a:lvl3pPr>
              <a:defRPr sz="2800">
                <a:solidFill>
                  <a:srgbClr val="000000"/>
                </a:solidFill>
              </a:defRPr>
            </a:lvl3pPr>
            <a:lvl4pPr>
              <a:defRPr sz="2600">
                <a:solidFill>
                  <a:srgbClr val="000000"/>
                </a:solidFill>
              </a:defRPr>
            </a:lvl4pPr>
            <a:lvl5pPr>
              <a:defRPr sz="2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81000" y="274638"/>
            <a:ext cx="8305800" cy="7159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6248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2021 Basic Education Seminar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Recovery in a Virtual World</a:t>
            </a:r>
            <a:r>
              <a:rPr lang="en-US" sz="1200" b="1" baseline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– Stay on Target</a:t>
            </a:r>
            <a:endParaRPr lang="en-US" sz="1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8" y="6128771"/>
            <a:ext cx="1168202" cy="7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6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491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61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801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86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938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665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381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1088-4A68-45C2-A789-B57BB5259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8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petersen@alpa.org" TargetMode="External"/><Relationship Id="rId2" Type="http://schemas.openxmlformats.org/officeDocument/2006/relationships/hyperlink" Target="mailto:corey.slone@alpa.org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hyperlink" Target="mailto:doctors@aviationmedicine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914400" y="152400"/>
            <a:ext cx="11201400" cy="2209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HIMS Program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905000"/>
            <a:ext cx="5516033" cy="2209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F/O Craig Ohmsieder</a:t>
            </a:r>
          </a:p>
          <a:p>
            <a:r>
              <a:rPr lang="en-US" sz="2800" dirty="0">
                <a:latin typeface="+mn-lt"/>
              </a:rPr>
              <a:t>Spirit Airlines</a:t>
            </a:r>
          </a:p>
          <a:p>
            <a:r>
              <a:rPr lang="en-US" sz="2800" dirty="0">
                <a:latin typeface="+mn-lt"/>
              </a:rPr>
              <a:t>National HIMS Chairman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C38A5-93AA-4183-A86D-7FF384799701}"/>
              </a:ext>
            </a:extLst>
          </p:cNvPr>
          <p:cNvSpPr txBox="1"/>
          <p:nvPr/>
        </p:nvSpPr>
        <p:spPr>
          <a:xfrm>
            <a:off x="442963" y="4657684"/>
            <a:ext cx="825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2021 Peer Pilot Conference</a:t>
            </a:r>
          </a:p>
          <a:p>
            <a:pPr algn="ctr"/>
            <a:r>
              <a:rPr lang="en-US" sz="3200" dirty="0"/>
              <a:t>Cornerstone of Recovery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F38A15A-9E06-4AB3-A84E-C2A8194B2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4791"/>
            <a:ext cx="3884715" cy="24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255" y="381000"/>
            <a:ext cx="8135489" cy="140053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8"/>
            <a:ext cx="8135489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Early 1970’s – Human Intervention and Motivation Study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u="sng" dirty="0"/>
              <a:t>Pilots are the SAME – Just better at hiding it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Pilot personality contributes to this - Can go without drinking to get the job done</a:t>
            </a:r>
          </a:p>
          <a:p>
            <a:pPr marL="342900" indent="-342900" algn="ctr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19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482" y="381000"/>
            <a:ext cx="8155035" cy="140053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9"/>
            <a:ext cx="8135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Early 1970’s – Human Intervention and Motivation Study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u="sng" dirty="0"/>
              <a:t>Pilots are the SAME – Just better at hiding it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Pilot schedules promote binge drinking</a:t>
            </a:r>
          </a:p>
        </p:txBody>
      </p:sp>
    </p:spTree>
    <p:extLst>
      <p:ext uri="{BB962C8B-B14F-4D97-AF65-F5344CB8AC3E}">
        <p14:creationId xmlns:p14="http://schemas.microsoft.com/office/powerpoint/2010/main" val="394665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256" y="381000"/>
            <a:ext cx="8135488" cy="140053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9"/>
            <a:ext cx="813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Early 1970’s – Human Intervention and Motivation Study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1974 the HIMS Program was established</a:t>
            </a:r>
          </a:p>
        </p:txBody>
      </p:sp>
    </p:spTree>
    <p:extLst>
      <p:ext uri="{BB962C8B-B14F-4D97-AF65-F5344CB8AC3E}">
        <p14:creationId xmlns:p14="http://schemas.microsoft.com/office/powerpoint/2010/main" val="257256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4310" y="457200"/>
            <a:ext cx="705538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</p:spTree>
    <p:extLst>
      <p:ext uri="{BB962C8B-B14F-4D97-AF65-F5344CB8AC3E}">
        <p14:creationId xmlns:p14="http://schemas.microsoft.com/office/powerpoint/2010/main" val="223077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782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136050"/>
            <a:ext cx="873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Pilot Specific Model </a:t>
            </a:r>
          </a:p>
          <a:p>
            <a:pPr algn="ctr"/>
            <a:endParaRPr lang="en-US" sz="2400" dirty="0"/>
          </a:p>
        </p:txBody>
      </p:sp>
      <p:pic>
        <p:nvPicPr>
          <p:cNvPr id="6" name="Picture 5" descr="A large passenger jet flying through a cloudy sky&#10;&#10;Description automatically generated">
            <a:extLst>
              <a:ext uri="{FF2B5EF4-FFF2-40B4-BE49-F238E27FC236}">
                <a16:creationId xmlns:a16="http://schemas.microsoft.com/office/drawing/2014/main" id="{D09932BF-61F9-4F1E-ADA2-8D5E7F7C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91" y="2676786"/>
            <a:ext cx="4769618" cy="31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6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955" y="326209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066800"/>
            <a:ext cx="873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Pilot Specific Model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 Safe and Effective way for Pilots with Substance Use Problems to get Help while Protecting their Flying Careers </a:t>
            </a:r>
          </a:p>
        </p:txBody>
      </p:sp>
      <p:pic>
        <p:nvPicPr>
          <p:cNvPr id="6" name="Picture 5" descr="A large passenger jet flying through a cloudy sky&#10;&#10;Description automatically generated">
            <a:extLst>
              <a:ext uri="{FF2B5EF4-FFF2-40B4-BE49-F238E27FC236}">
                <a16:creationId xmlns:a16="http://schemas.microsoft.com/office/drawing/2014/main" id="{D09932BF-61F9-4F1E-ADA2-8D5E7F7C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91" y="2676786"/>
            <a:ext cx="4769618" cy="31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9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955" y="317986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066800"/>
            <a:ext cx="873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SAFETY Program</a:t>
            </a:r>
          </a:p>
          <a:p>
            <a:pPr algn="ctr"/>
            <a:endParaRPr lang="en-US" sz="2400" u="sng" dirty="0"/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0150-EEF7-47D8-8AF6-2BB820EF9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88" y="2286000"/>
            <a:ext cx="4330561" cy="28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410" y="381000"/>
            <a:ext cx="8242639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055803"/>
            <a:ext cx="8737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SAFETY Program</a:t>
            </a:r>
          </a:p>
          <a:p>
            <a:pPr algn="ctr"/>
            <a:endParaRPr lang="en-US" sz="2400" u="sng" dirty="0"/>
          </a:p>
          <a:p>
            <a:pPr lvl="1"/>
            <a:r>
              <a:rPr lang="en-US" sz="2400" dirty="0"/>
              <a:t>              Protect the Public / Flying Profession</a:t>
            </a:r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0150-EEF7-47D8-8AF6-2BB820EF9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90" y="2286001"/>
            <a:ext cx="4330559" cy="28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7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349638"/>
            <a:ext cx="8242639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049903"/>
            <a:ext cx="8737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SAFETY Program</a:t>
            </a:r>
          </a:p>
          <a:p>
            <a:pPr algn="ctr"/>
            <a:endParaRPr lang="en-US" sz="2400" u="sng" dirty="0"/>
          </a:p>
          <a:p>
            <a:pPr lvl="1"/>
            <a:r>
              <a:rPr lang="en-US" sz="2400" dirty="0"/>
              <a:t>              Protect the Public / Flying Profession</a:t>
            </a:r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Save the Life</a:t>
            </a:r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0150-EEF7-47D8-8AF6-2BB820EF9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90" y="2286001"/>
            <a:ext cx="4330559" cy="28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8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059" y="288353"/>
            <a:ext cx="82782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990600"/>
            <a:ext cx="8737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SAFETY Program</a:t>
            </a:r>
          </a:p>
          <a:p>
            <a:pPr algn="ctr"/>
            <a:endParaRPr lang="en-US" sz="2400" u="sng" dirty="0"/>
          </a:p>
          <a:p>
            <a:pPr lvl="1"/>
            <a:r>
              <a:rPr lang="en-US" sz="2400" dirty="0"/>
              <a:t>              Protect the Public / Flying Profession</a:t>
            </a:r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Save the Life</a:t>
            </a:r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Save the Family</a:t>
            </a:r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0150-EEF7-47D8-8AF6-2BB820EF9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90" y="2286001"/>
            <a:ext cx="4330559" cy="28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0051-91D7-43D0-87B8-3689C4A9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55" y="304800"/>
            <a:ext cx="82782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Three Main Questions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BD81972-FFFD-40CE-83F8-7DF2F823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88061"/>
            <a:ext cx="3429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FA51D9-8337-4389-AB21-D86A2688F07F}"/>
              </a:ext>
            </a:extLst>
          </p:cNvPr>
          <p:cNvSpPr txBox="1"/>
          <p:nvPr/>
        </p:nvSpPr>
        <p:spPr>
          <a:xfrm>
            <a:off x="5410200" y="1709735"/>
            <a:ext cx="21435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Why?</a:t>
            </a:r>
          </a:p>
          <a:p>
            <a:endParaRPr lang="en-US" sz="4800" dirty="0"/>
          </a:p>
          <a:p>
            <a:r>
              <a:rPr lang="en-US" sz="4800" dirty="0"/>
              <a:t>What?</a:t>
            </a:r>
          </a:p>
          <a:p>
            <a:endParaRPr lang="en-US" sz="4800" dirty="0"/>
          </a:p>
          <a:p>
            <a:r>
              <a:rPr lang="en-US" sz="48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50064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304800"/>
            <a:ext cx="8242639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990600"/>
            <a:ext cx="8737934" cy="339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SAFETY Program</a:t>
            </a:r>
          </a:p>
          <a:p>
            <a:pPr algn="ctr"/>
            <a:endParaRPr lang="en-US" sz="2400" u="sng" dirty="0"/>
          </a:p>
          <a:p>
            <a:pPr lvl="1"/>
            <a:r>
              <a:rPr lang="en-US" sz="2400" dirty="0"/>
              <a:t>              Protect the Public / Flying Profession</a:t>
            </a:r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Save the Life</a:t>
            </a:r>
          </a:p>
          <a:p>
            <a:pPr lvl="1" algn="ctr"/>
            <a:endParaRPr lang="en-US" sz="2400" dirty="0"/>
          </a:p>
          <a:p>
            <a:pPr lvl="1"/>
            <a:r>
              <a:rPr lang="en-US" sz="2400" dirty="0"/>
              <a:t>              Save the Family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             Save the Career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0150-EEF7-47D8-8AF6-2BB820EF9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90" y="2286001"/>
            <a:ext cx="4330559" cy="28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732382"/>
            <a:ext cx="873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MONITORING and SUPPORT Program</a:t>
            </a:r>
          </a:p>
          <a:p>
            <a:pPr algn="ctr"/>
            <a:endParaRPr lang="en-US" sz="2400" u="sng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788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732382"/>
            <a:ext cx="8737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MONITORING and SUPPORT Program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dirty="0"/>
              <a:t>The FAA and the Airline use HIMS to evaluate the Pilot’s Recovery and Return to Flying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6291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732381"/>
            <a:ext cx="8737934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MONITORING and SUPPORT Program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dirty="0"/>
              <a:t>The FAA and the Airline use HIMS to evaluate the Pilot’s Recovery and Return to Flying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There is a built-in Support System to assist the Pilot through the entire </a:t>
            </a:r>
            <a:r>
              <a:rPr lang="en-US" sz="2400" u="sng" dirty="0"/>
              <a:t>HIMS Process</a:t>
            </a:r>
          </a:p>
        </p:txBody>
      </p:sp>
      <p:pic>
        <p:nvPicPr>
          <p:cNvPr id="5" name="Picture 4" descr="A pair of scissors&#10;&#10;Description automatically generated">
            <a:extLst>
              <a:ext uri="{FF2B5EF4-FFF2-40B4-BE49-F238E27FC236}">
                <a16:creationId xmlns:a16="http://schemas.microsoft.com/office/drawing/2014/main" id="{A95EE6A2-6C58-4BB4-BA30-546DD3057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2458800" cy="19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What</a:t>
            </a:r>
            <a:r>
              <a:rPr lang="en-US" sz="4800" dirty="0"/>
              <a:t> is HIMS?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30F22-6413-4F27-912B-0727F4D40756}"/>
              </a:ext>
            </a:extLst>
          </p:cNvPr>
          <p:cNvSpPr txBox="1"/>
          <p:nvPr/>
        </p:nvSpPr>
        <p:spPr>
          <a:xfrm>
            <a:off x="203033" y="1732381"/>
            <a:ext cx="8737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HIMS is a Process</a:t>
            </a:r>
          </a:p>
          <a:p>
            <a:pPr algn="ctr"/>
            <a:endParaRPr lang="en-US" sz="2400" u="sng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D4A94FC-B312-4F4F-A6E5-00CCA59A0B16}"/>
              </a:ext>
            </a:extLst>
          </p:cNvPr>
          <p:cNvSpPr/>
          <p:nvPr/>
        </p:nvSpPr>
        <p:spPr>
          <a:xfrm>
            <a:off x="4200144" y="2454603"/>
            <a:ext cx="743712" cy="1103564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7895C-1C0A-4314-8651-B337E1875DCF}"/>
              </a:ext>
            </a:extLst>
          </p:cNvPr>
          <p:cNvSpPr txBox="1"/>
          <p:nvPr/>
        </p:nvSpPr>
        <p:spPr>
          <a:xfrm>
            <a:off x="1138248" y="3747958"/>
            <a:ext cx="72309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000000"/>
                </a:solidFill>
              </a:rPr>
              <a:t>How does HIMS work?</a:t>
            </a:r>
          </a:p>
        </p:txBody>
      </p:sp>
    </p:spTree>
    <p:extLst>
      <p:ext uri="{BB962C8B-B14F-4D97-AF65-F5344CB8AC3E}">
        <p14:creationId xmlns:p14="http://schemas.microsoft.com/office/powerpoint/2010/main" val="1555439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96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10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Identification / Evaluation</a:t>
            </a:r>
          </a:p>
          <a:p>
            <a:pPr lvl="1"/>
            <a:endParaRPr lang="en-US" sz="2400" dirty="0"/>
          </a:p>
        </p:txBody>
      </p:sp>
      <p:pic>
        <p:nvPicPr>
          <p:cNvPr id="6" name="Picture 5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338F2850-033A-4CBD-AC85-A8E770CA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84932"/>
            <a:ext cx="3211934" cy="22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7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09" y="452718"/>
            <a:ext cx="8128687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Identification /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CBAB-BD69-45FD-8ED8-0230717FAA5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66813"/>
            <a:ext cx="6934200" cy="1028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   Who has the alcohol problem?</a:t>
            </a:r>
          </a:p>
        </p:txBody>
      </p:sp>
      <p:pic>
        <p:nvPicPr>
          <p:cNvPr id="9" name="Picture 8" descr="A person in a car&#10;&#10;Description automatically generated">
            <a:extLst>
              <a:ext uri="{FF2B5EF4-FFF2-40B4-BE49-F238E27FC236}">
                <a16:creationId xmlns:a16="http://schemas.microsoft.com/office/drawing/2014/main" id="{FE1FFC51-CB60-4DA5-BA88-FFB2A992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5" y="2268879"/>
            <a:ext cx="1742624" cy="1721483"/>
          </a:xfrm>
          <a:prstGeom prst="rect">
            <a:avLst/>
          </a:prstGeom>
        </p:spPr>
      </p:pic>
      <p:pic>
        <p:nvPicPr>
          <p:cNvPr id="11" name="Picture 10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C592E8C4-F27A-4E33-ABD8-F441D4115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433" y="1896410"/>
            <a:ext cx="2678036" cy="1626659"/>
          </a:xfrm>
          <a:prstGeom prst="rect">
            <a:avLst/>
          </a:prstGeom>
        </p:spPr>
      </p:pic>
      <p:pic>
        <p:nvPicPr>
          <p:cNvPr id="13" name="Picture 12" descr="A person sitting at a desk looking at a dog&#10;&#10;Description automatically generated">
            <a:extLst>
              <a:ext uri="{FF2B5EF4-FFF2-40B4-BE49-F238E27FC236}">
                <a16:creationId xmlns:a16="http://schemas.microsoft.com/office/drawing/2014/main" id="{A04C1E0C-072E-427D-A0DC-8E203BC5B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578" y="3905050"/>
            <a:ext cx="3735819" cy="1867910"/>
          </a:xfrm>
          <a:prstGeom prst="rect">
            <a:avLst/>
          </a:prstGeom>
        </p:spPr>
      </p:pic>
      <p:pic>
        <p:nvPicPr>
          <p:cNvPr id="15" name="Picture 14" descr="A picture containing person, outdoor, boy, holding&#10;&#10;Description automatically generated">
            <a:extLst>
              <a:ext uri="{FF2B5EF4-FFF2-40B4-BE49-F238E27FC236}">
                <a16:creationId xmlns:a16="http://schemas.microsoft.com/office/drawing/2014/main" id="{7604C7F7-E464-4BF8-9899-9CD2005D5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629" y="4241852"/>
            <a:ext cx="2312734" cy="1593848"/>
          </a:xfrm>
          <a:prstGeom prst="rect">
            <a:avLst/>
          </a:prstGeom>
        </p:spPr>
      </p:pic>
      <p:pic>
        <p:nvPicPr>
          <p:cNvPr id="17" name="Picture 16" descr="A person wearing a yellow hat&#10;&#10;Description automatically generated">
            <a:extLst>
              <a:ext uri="{FF2B5EF4-FFF2-40B4-BE49-F238E27FC236}">
                <a16:creationId xmlns:a16="http://schemas.microsoft.com/office/drawing/2014/main" id="{5468739A-CAEF-46CB-B2A3-2D2EB8CF4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416" y="2220252"/>
            <a:ext cx="1836464" cy="17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6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Identification /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8458200" cy="462121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100" dirty="0"/>
              <a:t>1.  Does your drinking / using cause problems?</a:t>
            </a:r>
            <a:endParaRPr lang="is-IS" sz="2100" dirty="0"/>
          </a:p>
          <a:p>
            <a:pPr marL="914400" lvl="2" indent="0">
              <a:buNone/>
            </a:pPr>
            <a:r>
              <a:rPr lang="is-IS" sz="2100" dirty="0"/>
              <a:t>-Legal</a:t>
            </a:r>
          </a:p>
          <a:p>
            <a:pPr marL="914400" lvl="2" indent="0">
              <a:buNone/>
            </a:pPr>
            <a:r>
              <a:rPr lang="is-IS" sz="2100" dirty="0"/>
              <a:t>-Relationship</a:t>
            </a:r>
          </a:p>
          <a:p>
            <a:pPr marL="914400" lvl="2" indent="0">
              <a:buNone/>
            </a:pPr>
            <a:r>
              <a:rPr lang="is-IS" sz="2100" dirty="0"/>
              <a:t>-Employment</a:t>
            </a:r>
          </a:p>
          <a:p>
            <a:pPr lvl="2"/>
            <a:endParaRPr lang="is-IS" sz="2100" dirty="0"/>
          </a:p>
          <a:p>
            <a:pPr marL="0" lvl="0" indent="0">
              <a:buNone/>
            </a:pPr>
            <a:r>
              <a:rPr lang="is-IS" sz="2100" dirty="0"/>
              <a:t>      </a:t>
            </a:r>
            <a:r>
              <a:rPr lang="is-IS" sz="2100" dirty="0">
                <a:solidFill>
                  <a:srgbClr val="464646"/>
                </a:solidFill>
              </a:rPr>
              <a:t>      </a:t>
            </a:r>
            <a:endParaRPr lang="en-US" dirty="0"/>
          </a:p>
        </p:txBody>
      </p:sp>
      <p:pic>
        <p:nvPicPr>
          <p:cNvPr id="7" name="Picture 6" descr="A close up of a car&#10;&#10;Description automatically generated">
            <a:extLst>
              <a:ext uri="{FF2B5EF4-FFF2-40B4-BE49-F238E27FC236}">
                <a16:creationId xmlns:a16="http://schemas.microsoft.com/office/drawing/2014/main" id="{31730AC6-D483-47F2-ACB7-2382563F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70162"/>
            <a:ext cx="2590800" cy="14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Identification /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8458200" cy="462121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100" dirty="0"/>
              <a:t>1.  Does your drinking / using cause problems?</a:t>
            </a:r>
            <a:endParaRPr lang="is-IS" sz="2100" dirty="0"/>
          </a:p>
          <a:p>
            <a:pPr marL="914400" lvl="2" indent="0">
              <a:buNone/>
            </a:pPr>
            <a:r>
              <a:rPr lang="is-IS" sz="2100" dirty="0"/>
              <a:t>-Legal</a:t>
            </a:r>
          </a:p>
          <a:p>
            <a:pPr marL="914400" lvl="2" indent="0">
              <a:buNone/>
            </a:pPr>
            <a:r>
              <a:rPr lang="is-IS" sz="2100" dirty="0"/>
              <a:t>-Relationship</a:t>
            </a:r>
          </a:p>
          <a:p>
            <a:pPr marL="914400" lvl="2" indent="0">
              <a:buNone/>
            </a:pPr>
            <a:r>
              <a:rPr lang="is-IS" sz="2100" dirty="0"/>
              <a:t>-Employment</a:t>
            </a:r>
          </a:p>
          <a:p>
            <a:pPr lvl="2"/>
            <a:endParaRPr lang="is-IS" sz="2100" dirty="0"/>
          </a:p>
          <a:p>
            <a:pPr marL="0" lvl="0" indent="0">
              <a:buNone/>
            </a:pPr>
            <a:r>
              <a:rPr lang="is-IS" sz="2100" dirty="0"/>
              <a:t>      2.  Can you predict how many drinks you will have and what</a:t>
            </a:r>
          </a:p>
          <a:p>
            <a:pPr marL="0" lvl="0" indent="0" algn="ctr">
              <a:buNone/>
            </a:pPr>
            <a:r>
              <a:rPr lang="is-IS" sz="2100" dirty="0"/>
              <a:t>         will happen once you start drinking / using?</a:t>
            </a:r>
          </a:p>
          <a:p>
            <a:pPr marL="0" lvl="0" indent="0">
              <a:buNone/>
            </a:pPr>
            <a:r>
              <a:rPr lang="is-IS" sz="2100" dirty="0">
                <a:solidFill>
                  <a:srgbClr val="464646"/>
                </a:solidFill>
              </a:rPr>
              <a:t>   </a:t>
            </a:r>
          </a:p>
          <a:p>
            <a:endParaRPr lang="en-US" dirty="0"/>
          </a:p>
        </p:txBody>
      </p:sp>
      <p:pic>
        <p:nvPicPr>
          <p:cNvPr id="7" name="Picture 6" descr="A close up of a car&#10;&#10;Description automatically generated">
            <a:extLst>
              <a:ext uri="{FF2B5EF4-FFF2-40B4-BE49-F238E27FC236}">
                <a16:creationId xmlns:a16="http://schemas.microsoft.com/office/drawing/2014/main" id="{31730AC6-D483-47F2-ACB7-2382563F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70162"/>
            <a:ext cx="2590800" cy="14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7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</p:spTree>
    <p:extLst>
      <p:ext uri="{BB962C8B-B14F-4D97-AF65-F5344CB8AC3E}">
        <p14:creationId xmlns:p14="http://schemas.microsoft.com/office/powerpoint/2010/main" val="2566908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Identification /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8458200" cy="462121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100" dirty="0"/>
              <a:t>1.  Does your drinking / using cause problems?</a:t>
            </a:r>
            <a:endParaRPr lang="is-IS" sz="2100" dirty="0"/>
          </a:p>
          <a:p>
            <a:pPr marL="914400" lvl="2" indent="0">
              <a:buNone/>
            </a:pPr>
            <a:r>
              <a:rPr lang="is-IS" sz="2100" dirty="0"/>
              <a:t>-Legal</a:t>
            </a:r>
          </a:p>
          <a:p>
            <a:pPr marL="914400" lvl="2" indent="0">
              <a:buNone/>
            </a:pPr>
            <a:r>
              <a:rPr lang="is-IS" sz="2100" dirty="0"/>
              <a:t>-Relationship</a:t>
            </a:r>
          </a:p>
          <a:p>
            <a:pPr marL="914400" lvl="2" indent="0">
              <a:buNone/>
            </a:pPr>
            <a:r>
              <a:rPr lang="is-IS" sz="2100" dirty="0"/>
              <a:t>-Employment</a:t>
            </a:r>
          </a:p>
          <a:p>
            <a:pPr lvl="2"/>
            <a:endParaRPr lang="is-IS" sz="2100" dirty="0"/>
          </a:p>
          <a:p>
            <a:pPr marL="0" lvl="0" indent="0">
              <a:buNone/>
            </a:pPr>
            <a:r>
              <a:rPr lang="is-IS" sz="2100" dirty="0"/>
              <a:t>      2.  Can you predict how many drinks you will have and what</a:t>
            </a:r>
          </a:p>
          <a:p>
            <a:pPr marL="0" lvl="0" indent="0" algn="ctr">
              <a:buNone/>
            </a:pPr>
            <a:r>
              <a:rPr lang="is-IS" sz="2100" dirty="0"/>
              <a:t>         will happen once you start drinking / using?</a:t>
            </a:r>
          </a:p>
          <a:p>
            <a:pPr marL="0" lvl="0" indent="0">
              <a:buNone/>
            </a:pPr>
            <a:r>
              <a:rPr lang="is-IS" sz="2100" dirty="0">
                <a:solidFill>
                  <a:srgbClr val="464646"/>
                </a:solidFill>
              </a:rPr>
              <a:t>   </a:t>
            </a:r>
          </a:p>
          <a:p>
            <a:pPr marL="0" lvl="0" indent="0">
              <a:buNone/>
            </a:pPr>
            <a:r>
              <a:rPr lang="is-IS" sz="2100" dirty="0">
                <a:solidFill>
                  <a:srgbClr val="464646"/>
                </a:solidFill>
              </a:rPr>
              <a:t>      </a:t>
            </a:r>
            <a:r>
              <a:rPr lang="is-IS" sz="2100" dirty="0"/>
              <a:t>3.  Do you have to hide your drinking?</a:t>
            </a:r>
          </a:p>
          <a:p>
            <a:pPr marL="685800" lvl="2" indent="0">
              <a:buNone/>
            </a:pPr>
            <a:r>
              <a:rPr lang="is-IS" sz="2100" dirty="0"/>
              <a:t>Amounts, bottles, geograpically</a:t>
            </a:r>
          </a:p>
          <a:p>
            <a:pPr marL="0" lvl="0" indent="0">
              <a:buNone/>
            </a:pPr>
            <a:r>
              <a:rPr lang="is-IS" sz="2100" dirty="0"/>
              <a:t>		(Pre-drinking / Only had 2!)</a:t>
            </a:r>
          </a:p>
          <a:p>
            <a:endParaRPr lang="en-US" dirty="0"/>
          </a:p>
        </p:txBody>
      </p:sp>
      <p:pic>
        <p:nvPicPr>
          <p:cNvPr id="7" name="Picture 6" descr="A close up of a car&#10;&#10;Description automatically generated">
            <a:extLst>
              <a:ext uri="{FF2B5EF4-FFF2-40B4-BE49-F238E27FC236}">
                <a16:creationId xmlns:a16="http://schemas.microsoft.com/office/drawing/2014/main" id="{31730AC6-D483-47F2-ACB7-2382563F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770162"/>
            <a:ext cx="2590800" cy="145836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00C03-50E4-4F51-BB74-11FF6C3DC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409356"/>
            <a:ext cx="1776984" cy="19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2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420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Identification /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39800" y="1524000"/>
            <a:ext cx="8204200" cy="3825875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ALL Addicts need </a:t>
            </a:r>
            <a:r>
              <a:rPr lang="en-US" sz="2700" b="1" i="1" u="sng" dirty="0"/>
              <a:t>Consequences</a:t>
            </a:r>
            <a:r>
              <a:rPr lang="en-US" sz="2700" dirty="0"/>
              <a:t> to break delusion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 Layover Incidents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2400" dirty="0"/>
              <a:t>Peer Concerns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2400" dirty="0"/>
              <a:t>DUI / Illegal Possession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2400" dirty="0"/>
              <a:t>Failed Alcohol / Drug Test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2400" dirty="0"/>
              <a:t>Sick Leave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2400" dirty="0"/>
              <a:t>Training Issues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2400" dirty="0"/>
              <a:t>Family Problems</a:t>
            </a:r>
          </a:p>
          <a:p>
            <a:endParaRPr lang="en-US" sz="2700" dirty="0"/>
          </a:p>
        </p:txBody>
      </p:sp>
      <p:pic>
        <p:nvPicPr>
          <p:cNvPr id="5" name="Picture 4" descr="A group of clouds in the rain holding an umbrella&#10;&#10;Description automatically generated">
            <a:extLst>
              <a:ext uri="{FF2B5EF4-FFF2-40B4-BE49-F238E27FC236}">
                <a16:creationId xmlns:a16="http://schemas.microsoft.com/office/drawing/2014/main" id="{2E82F717-F630-48A4-BA4B-A7CE3D21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33599"/>
            <a:ext cx="2362200" cy="37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96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Identification /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8229600" cy="458311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sz="2100" dirty="0"/>
          </a:p>
          <a:p>
            <a:pPr marL="457200" lvl="1" indent="0" algn="ctr">
              <a:buNone/>
            </a:pPr>
            <a:r>
              <a:rPr lang="en-US" sz="3200" u="sng" dirty="0"/>
              <a:t>My Goals </a:t>
            </a:r>
          </a:p>
          <a:p>
            <a:pPr marL="457200" lvl="1" indent="0" algn="ctr">
              <a:buNone/>
            </a:pPr>
            <a:endParaRPr lang="en-US" sz="2100" dirty="0"/>
          </a:p>
          <a:p>
            <a:pPr marL="457200" lvl="1" indent="0" algn="ctr">
              <a:buNone/>
            </a:pPr>
            <a:r>
              <a:rPr lang="en-US" sz="2400" dirty="0"/>
              <a:t>Get the pilot to see - there may be a “Problem” </a:t>
            </a:r>
          </a:p>
          <a:p>
            <a:pPr marL="457200" lvl="1" indent="0" algn="ctr">
              <a:buNone/>
            </a:pPr>
            <a:endParaRPr lang="en-US" sz="2100" dirty="0"/>
          </a:p>
          <a:p>
            <a:pPr marL="457200" lvl="1" indent="0" algn="ctr">
              <a:buNone/>
            </a:pPr>
            <a:r>
              <a:rPr lang="en-US" sz="2400" dirty="0"/>
              <a:t>Get the pilot to agree to a Professional HIMS Evaluation</a:t>
            </a:r>
          </a:p>
          <a:p>
            <a:pPr lvl="1" algn="ctr"/>
            <a:endParaRPr lang="is-IS" sz="195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6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Treatment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 lvl="1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3812F-811F-46A0-A2FB-A6CBF374D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3421437" cy="29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5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516062"/>
            <a:ext cx="7310438" cy="3825875"/>
          </a:xfrm>
        </p:spPr>
        <p:txBody>
          <a:bodyPr>
            <a:normAutofit/>
          </a:bodyPr>
          <a:lstStyle/>
          <a:p>
            <a:r>
              <a:rPr lang="en-US" sz="2700" dirty="0"/>
              <a:t>A Comprehensive Program for the Pilot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In-Patient Residential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With other Pilots / Professionals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28 Days +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Staff is trained to work with HIMS / Pilots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Prepares Pilot for life in Recovery</a:t>
            </a:r>
          </a:p>
        </p:txBody>
      </p:sp>
    </p:spTree>
    <p:extLst>
      <p:ext uri="{BB962C8B-B14F-4D97-AF65-F5344CB8AC3E}">
        <p14:creationId xmlns:p14="http://schemas.microsoft.com/office/powerpoint/2010/main" val="1165136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Recovery Program (AA/NA)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610085-FD9C-4D9D-9C5A-244510CA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95400"/>
            <a:ext cx="2805066" cy="28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1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96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Recovery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4336" y="1516062"/>
            <a:ext cx="7310438" cy="3825875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A New Way of Life for the Pilot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Alcoholics Anonymous (AA) is best known but there are others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Requires Rigorous Honesty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Requires change in all aspects of Pilot’s life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Requires the Pilot to open up to Others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Progress not Perfection</a:t>
            </a:r>
          </a:p>
        </p:txBody>
      </p:sp>
    </p:spTree>
    <p:extLst>
      <p:ext uri="{BB962C8B-B14F-4D97-AF65-F5344CB8AC3E}">
        <p14:creationId xmlns:p14="http://schemas.microsoft.com/office/powerpoint/2010/main" val="871960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400" dirty="0"/>
              <a:t>Recovery Program (AA/NA)</a:t>
            </a:r>
          </a:p>
          <a:p>
            <a:pPr lvl="1"/>
            <a:r>
              <a:rPr lang="en-U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Aftercare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82C2A-366C-4108-ACA3-93AC93E3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76400"/>
            <a:ext cx="316925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49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Aftercare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516062"/>
            <a:ext cx="7310438" cy="3825875"/>
          </a:xfrm>
        </p:spPr>
        <p:txBody>
          <a:bodyPr>
            <a:normAutofit/>
          </a:bodyPr>
          <a:lstStyle/>
          <a:p>
            <a:r>
              <a:rPr lang="en-US" sz="2700" dirty="0"/>
              <a:t>The Transition from Treatment to Sober Life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Group Setting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HIMS Trained Group Leader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With other Pilots / Professionals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Weekly Meetings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Reports sent to HIMS AME / IMS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42525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400" dirty="0"/>
              <a:t>Recovery Program (AA/NA)</a:t>
            </a:r>
          </a:p>
          <a:p>
            <a:pPr lvl="1"/>
            <a:r>
              <a:rPr lang="en-US" sz="2400" dirty="0"/>
              <a:t>Aftercare </a:t>
            </a:r>
          </a:p>
          <a:p>
            <a:pPr lvl="1"/>
            <a:r>
              <a:rPr lang="en-U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 Notice Alcohol / Drug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02305-5305-4873-A8CE-4C887E36F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42" y="1447800"/>
            <a:ext cx="3166124" cy="21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8"/>
            <a:ext cx="813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10% of United States population is Chemically Dependent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0225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/>
              <a:t>No Notice Alcohol/Drug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6800" y="1516062"/>
            <a:ext cx="7310438" cy="3825875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Trust but Verify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Separate from Random DOT Testing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Minimum of 14 tests per 12 months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Both On and Off Duty Testing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Should adjust per individual Pilot – </a:t>
            </a:r>
          </a:p>
          <a:p>
            <a:pPr marL="1285875" lvl="3" indent="-257175">
              <a:buFont typeface="Arial" panose="020B0604020202020204" pitchFamily="34" charset="0"/>
              <a:buChar char="•"/>
            </a:pPr>
            <a:r>
              <a:rPr lang="en-US" sz="2400" dirty="0"/>
              <a:t>ETG Test</a:t>
            </a:r>
          </a:p>
          <a:p>
            <a:pPr marL="1285875" lvl="3" indent="-257175">
              <a:buFont typeface="Arial" panose="020B0604020202020204" pitchFamily="34" charset="0"/>
              <a:buChar char="•"/>
            </a:pPr>
            <a:r>
              <a:rPr lang="en-US" sz="2400" dirty="0"/>
              <a:t>Hair/Nails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Is very accurate – But still </a:t>
            </a:r>
            <a:r>
              <a:rPr lang="en-US" sz="2700" u="sng" dirty="0"/>
              <a:t>One</a:t>
            </a:r>
            <a:r>
              <a:rPr lang="en-US" sz="2700" dirty="0"/>
              <a:t> data point</a:t>
            </a:r>
          </a:p>
        </p:txBody>
      </p:sp>
    </p:spTree>
    <p:extLst>
      <p:ext uri="{BB962C8B-B14F-4D97-AF65-F5344CB8AC3E}">
        <p14:creationId xmlns:p14="http://schemas.microsoft.com/office/powerpoint/2010/main" val="3605707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400" dirty="0"/>
              <a:t>Recovery Program (AA/NA)</a:t>
            </a:r>
          </a:p>
          <a:p>
            <a:pPr lvl="1"/>
            <a:r>
              <a:rPr lang="en-US" sz="2400" dirty="0"/>
              <a:t>Aftercare </a:t>
            </a:r>
          </a:p>
          <a:p>
            <a:pPr lvl="1"/>
            <a:r>
              <a:rPr lang="en-US" sz="2400" dirty="0"/>
              <a:t>No Notice Alcohol / Drug Testing</a:t>
            </a:r>
          </a:p>
          <a:p>
            <a:pPr lvl="1"/>
            <a:r>
              <a:rPr lang="en-U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Psychological &amp; Psychiatric Evaluations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2F210-CE87-4A8D-8726-05ABA925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56" y="1676400"/>
            <a:ext cx="3279910" cy="184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4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/>
              <a:t>Psychological &amp; Psychiatric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2000" y="2133600"/>
            <a:ext cx="7791450" cy="3825875"/>
          </a:xfrm>
        </p:spPr>
        <p:txBody>
          <a:bodyPr>
            <a:normAutofit fontScale="92500"/>
          </a:bodyPr>
          <a:lstStyle/>
          <a:p>
            <a:r>
              <a:rPr lang="en-US" sz="2700" dirty="0"/>
              <a:t>Does their Mental Condition allow for a Safe Pilot?</a:t>
            </a:r>
          </a:p>
          <a:p>
            <a:endParaRPr lang="en-US" sz="6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Evaluations are by HIMS Trained Doctors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Pilot should be well established in Recovery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Should not begin evaluations if any residual effects of long-term alcohol use are present</a:t>
            </a:r>
          </a:p>
        </p:txBody>
      </p:sp>
    </p:spTree>
    <p:extLst>
      <p:ext uri="{BB962C8B-B14F-4D97-AF65-F5344CB8AC3E}">
        <p14:creationId xmlns:p14="http://schemas.microsoft.com/office/powerpoint/2010/main" val="2326619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758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400" dirty="0"/>
              <a:t>Recovery Program (AA/NA)</a:t>
            </a:r>
          </a:p>
          <a:p>
            <a:pPr lvl="1"/>
            <a:r>
              <a:rPr lang="en-US" sz="2400" dirty="0"/>
              <a:t>Aftercare </a:t>
            </a:r>
          </a:p>
          <a:p>
            <a:pPr lvl="1"/>
            <a:r>
              <a:rPr lang="en-US" sz="2400" dirty="0"/>
              <a:t>No Notice Alcohol / Drug Testing</a:t>
            </a:r>
          </a:p>
          <a:p>
            <a:pPr lvl="1"/>
            <a:r>
              <a:rPr lang="en-US" sz="2400" dirty="0"/>
              <a:t>Psychological &amp; Psychiatric Evaluations </a:t>
            </a:r>
          </a:p>
          <a:p>
            <a:pPr lvl="1"/>
            <a:r>
              <a:rPr lang="en-U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Peer Pilot </a:t>
            </a:r>
            <a:r>
              <a:rPr lang="is-I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Monitoring </a:t>
            </a:r>
          </a:p>
        </p:txBody>
      </p:sp>
      <p:pic>
        <p:nvPicPr>
          <p:cNvPr id="6" name="Picture 5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BDAC6A13-9E22-45D8-8AE4-956F70B2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600200"/>
            <a:ext cx="2953754" cy="19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Peer Pilot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3000" y="1600200"/>
            <a:ext cx="7086600" cy="3825875"/>
          </a:xfrm>
        </p:spPr>
        <p:txBody>
          <a:bodyPr>
            <a:normAutofit/>
          </a:bodyPr>
          <a:lstStyle/>
          <a:p>
            <a:r>
              <a:rPr lang="en-US" sz="2700" dirty="0"/>
              <a:t>A Trusted Volunteer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Must be HIMS Trained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Ideally has been through HIMS as well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Is a Resource and an Advocate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Must also Hold Pilot Accountable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Meets multiple times per month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Reports sent to HIMS AME / IMS</a:t>
            </a:r>
          </a:p>
        </p:txBody>
      </p:sp>
    </p:spTree>
    <p:extLst>
      <p:ext uri="{BB962C8B-B14F-4D97-AF65-F5344CB8AC3E}">
        <p14:creationId xmlns:p14="http://schemas.microsoft.com/office/powerpoint/2010/main" val="1309929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400" dirty="0"/>
              <a:t>Recovery Program (AA/NA)</a:t>
            </a:r>
          </a:p>
          <a:p>
            <a:pPr lvl="1"/>
            <a:r>
              <a:rPr lang="en-US" sz="2400" dirty="0"/>
              <a:t>Aftercare </a:t>
            </a:r>
          </a:p>
          <a:p>
            <a:pPr lvl="1"/>
            <a:r>
              <a:rPr lang="en-US" sz="2400" dirty="0"/>
              <a:t>No Notice Alcohol / Drug Testing</a:t>
            </a:r>
          </a:p>
          <a:p>
            <a:pPr lvl="1"/>
            <a:r>
              <a:rPr lang="en-US" sz="2400" dirty="0"/>
              <a:t>Psychological &amp; Psychiatric Evaluations </a:t>
            </a:r>
          </a:p>
          <a:p>
            <a:pPr lvl="1"/>
            <a:r>
              <a:rPr lang="en-US" sz="2400" dirty="0"/>
              <a:t>Peer Pilot </a:t>
            </a:r>
            <a:r>
              <a:rPr lang="is-IS" sz="2400" dirty="0"/>
              <a:t>Monitoring </a:t>
            </a:r>
          </a:p>
          <a:p>
            <a:pPr lvl="1"/>
            <a:r>
              <a:rPr lang="is-I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Company Pilot Monitoring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A6122-C633-4F74-A045-E8737B96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646" y="1447800"/>
            <a:ext cx="2928620" cy="21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24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96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Company Pilot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66800" y="1516062"/>
            <a:ext cx="7310438" cy="3825875"/>
          </a:xfrm>
        </p:spPr>
        <p:txBody>
          <a:bodyPr>
            <a:normAutofit/>
          </a:bodyPr>
          <a:lstStyle/>
          <a:p>
            <a:r>
              <a:rPr lang="en-US" sz="2700" dirty="0"/>
              <a:t>A member of Airline Management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Must be HIMS Trained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Helps pilot adjust in Return to Flying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Is a Resource and an Advocate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Must also Hold Pilot Accountable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Meets at least once a month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Reports sent to HIMS AME / IMS</a:t>
            </a:r>
          </a:p>
        </p:txBody>
      </p:sp>
    </p:spTree>
    <p:extLst>
      <p:ext uri="{BB962C8B-B14F-4D97-AF65-F5344CB8AC3E}">
        <p14:creationId xmlns:p14="http://schemas.microsoft.com/office/powerpoint/2010/main" val="3040270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062537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400" dirty="0"/>
              <a:t>Recovery Program (AA/NA)</a:t>
            </a:r>
          </a:p>
          <a:p>
            <a:pPr lvl="1"/>
            <a:r>
              <a:rPr lang="en-US" sz="2400" dirty="0"/>
              <a:t>Aftercare </a:t>
            </a:r>
          </a:p>
          <a:p>
            <a:pPr lvl="1"/>
            <a:r>
              <a:rPr lang="en-US" sz="2400" dirty="0"/>
              <a:t>No Notice Alcohol / Drug Testing</a:t>
            </a:r>
          </a:p>
          <a:p>
            <a:pPr lvl="1"/>
            <a:r>
              <a:rPr lang="en-US" sz="2400" dirty="0"/>
              <a:t>Psychological &amp; Psychiatric Evaluations </a:t>
            </a:r>
          </a:p>
          <a:p>
            <a:pPr lvl="1"/>
            <a:r>
              <a:rPr lang="en-US" sz="2400" dirty="0"/>
              <a:t>Peer Pilot </a:t>
            </a:r>
            <a:r>
              <a:rPr lang="is-IS" sz="2400" dirty="0"/>
              <a:t>Monitoring </a:t>
            </a:r>
          </a:p>
          <a:p>
            <a:pPr lvl="1"/>
            <a:r>
              <a:rPr lang="is-IS" sz="2400" dirty="0"/>
              <a:t>Company Pilot Monitoring</a:t>
            </a:r>
          </a:p>
          <a:p>
            <a:pPr lvl="1"/>
            <a:r>
              <a:rPr lang="is-IS" sz="25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The HIMS AME / IMS</a:t>
            </a:r>
            <a:endParaRPr lang="en-US" sz="25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D292C0-B4AB-41CC-9937-7D360970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51810"/>
            <a:ext cx="2965786" cy="19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6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/>
              <a:t>HIMS AME / 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54635" y="1447800"/>
            <a:ext cx="7621588" cy="3825875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The Manager of the Team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He Guides the HIMS Process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He collects all Reports on the HIMS Pilot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He Evaluates the Pilot’s Progress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Should establish a Relationship with the Pilot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Makes Final Decision on when to request Return to Flight status with the FAA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85366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78290" cy="1400530"/>
          </a:xfrm>
        </p:spPr>
        <p:txBody>
          <a:bodyPr anchor="t">
            <a:normAutofit/>
          </a:bodyPr>
          <a:lstStyle/>
          <a:p>
            <a:pPr algn="ctr"/>
            <a:r>
              <a:rPr lang="en-US" sz="4800" b="1" dirty="0"/>
              <a:t>How</a:t>
            </a:r>
            <a:r>
              <a:rPr lang="en-US" sz="4800" dirty="0"/>
              <a:t> does HIMS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A53ED0-3751-4ECD-A740-1E67C7A36AB4}"/>
              </a:ext>
            </a:extLst>
          </p:cNvPr>
          <p:cNvSpPr txBox="1"/>
          <p:nvPr/>
        </p:nvSpPr>
        <p:spPr>
          <a:xfrm>
            <a:off x="1040732" y="1792885"/>
            <a:ext cx="75698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The HIMS PROCESS </a:t>
            </a:r>
          </a:p>
          <a:p>
            <a:pPr lvl="1"/>
            <a:r>
              <a:rPr lang="en-US" sz="2400" dirty="0"/>
              <a:t>Identification / Evaluation</a:t>
            </a:r>
          </a:p>
          <a:p>
            <a:pPr lvl="1"/>
            <a:r>
              <a:rPr lang="en-US" sz="2400" dirty="0"/>
              <a:t>Treatment </a:t>
            </a:r>
          </a:p>
          <a:p>
            <a:pPr lvl="1"/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Recovery Program (AA/NA)</a:t>
            </a:r>
          </a:p>
          <a:p>
            <a:pPr lvl="1"/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Aftercare </a:t>
            </a:r>
          </a:p>
          <a:p>
            <a:pPr lvl="1"/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 Notice Alcohol / Drug Testing</a:t>
            </a:r>
          </a:p>
          <a:p>
            <a:pPr lvl="1"/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Psychological &amp; Psychiatric Evaluations </a:t>
            </a:r>
          </a:p>
          <a:p>
            <a:pPr lvl="1"/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Peer Pilot </a:t>
            </a:r>
            <a:r>
              <a:rPr lang="is-I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Monitoring </a:t>
            </a:r>
          </a:p>
          <a:p>
            <a:pPr lvl="1"/>
            <a:r>
              <a:rPr lang="is-I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Company Pilot Monitoring</a:t>
            </a:r>
          </a:p>
          <a:p>
            <a:pPr lvl="1"/>
            <a:r>
              <a:rPr lang="is-I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HIMS AME / IMS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A picture containing ground, outdoor, suit, trouser&#10;&#10;Description automatically generated">
            <a:extLst>
              <a:ext uri="{FF2B5EF4-FFF2-40B4-BE49-F238E27FC236}">
                <a16:creationId xmlns:a16="http://schemas.microsoft.com/office/drawing/2014/main" id="{8FB62D43-D19C-4179-A4CF-F72E96F43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54" y="1524000"/>
            <a:ext cx="258608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9"/>
            <a:ext cx="8135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10% of United States population is Chemically Dependent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Are Pilots different? – Data suggested they were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728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/>
              <a:t>Step-Down Monitoring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19C08-4A9B-4384-B9DB-CC64F1AA874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516062"/>
            <a:ext cx="7642225" cy="3825875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Describes Monitoring after Pilot returns to Flying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Lifetime Abstinence is Required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Trust but Verify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Start with very strict requirements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Requirements are relaxed as Time and a Strong Foundation in Recovery are built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700" dirty="0"/>
              <a:t>Encourage Pilot to help others in HIMS</a:t>
            </a:r>
          </a:p>
        </p:txBody>
      </p:sp>
    </p:spTree>
    <p:extLst>
      <p:ext uri="{BB962C8B-B14F-4D97-AF65-F5344CB8AC3E}">
        <p14:creationId xmlns:p14="http://schemas.microsoft.com/office/powerpoint/2010/main" val="18544612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A6FB-B2C7-4824-B820-5E5876D3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Does HIMS Work?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CECE714-4EA8-4B86-B199-1921317A3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4" y="1676400"/>
            <a:ext cx="5350932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95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245843-8A2D-470F-ADC7-A98B8034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5681662"/>
            <a:ext cx="8305800" cy="6397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www.HIMSProgram.com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04B6D-9BB8-461C-8E1E-F5461BE7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6200"/>
            <a:ext cx="8305800" cy="98062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HIMS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30E9E-421A-49DB-B9DF-C5C66641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D5FBA8-C2A0-44C2-9979-8CE4A1D9C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6820"/>
            <a:ext cx="8077200" cy="45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FO Craig Ohmsieder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ALPA Int’l HIMS Chairman</a:t>
            </a:r>
          </a:p>
          <a:p>
            <a:pPr marL="0" indent="0">
              <a:lnSpc>
                <a:spcPct val="70000"/>
              </a:lnSpc>
              <a:buSzTx/>
              <a:buNone/>
              <a:defRPr sz="27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(770) 519-5407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>
                <a:solidFill>
                  <a:srgbClr val="000000"/>
                </a:solidFill>
              </a:defRPr>
            </a:pPr>
            <a:r>
              <a:rPr lang="en-US" sz="2400" dirty="0">
                <a:uFill>
                  <a:solidFill>
                    <a:srgbClr val="369C9C"/>
                  </a:solidFill>
                </a:uFill>
                <a:hlinkClick r:id="rId2"/>
              </a:rPr>
              <a:t>craig.ohmseider@alpa.org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endParaRPr lang="en-US" sz="2400" dirty="0"/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Capt. Billy Petersen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ALPA Int’l HIMS Vice Chairman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(516) 818-8495 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hlinkClick r:id="rId3"/>
              </a:rPr>
              <a:t>william.petersen@alpa.org</a:t>
            </a:r>
            <a:endParaRPr lang="en-US" sz="2400" dirty="0"/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endParaRPr lang="en-US" sz="2400" dirty="0"/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Dr. Quay Snyder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ALPA Aeromedical HIMS Program Manager</a:t>
            </a:r>
          </a:p>
          <a:p>
            <a:pPr marL="0" indent="0">
              <a:lnSpc>
                <a:spcPct val="70000"/>
              </a:lnSpc>
              <a:buSzTx/>
              <a:buNone/>
              <a:defRPr sz="2700"/>
            </a:pPr>
            <a:r>
              <a:rPr lang="en-US" sz="2400" dirty="0">
                <a:solidFill>
                  <a:schemeClr val="tx1"/>
                </a:solidFill>
              </a:rPr>
              <a:t>(303) 341-4435 (AMAS)</a:t>
            </a:r>
          </a:p>
          <a:p>
            <a:pPr marL="0" indent="0">
              <a:lnSpc>
                <a:spcPct val="70000"/>
              </a:lnSpc>
              <a:buSzTx/>
              <a:buFontTx/>
              <a:buNone/>
              <a:defRPr sz="2700"/>
            </a:pPr>
            <a:r>
              <a:rPr lang="en-US" sz="2400" dirty="0">
                <a:hlinkClick r:id="rId4"/>
              </a:rPr>
              <a:t>doctors@aviationmedicine.com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467"/>
            <a:ext cx="8305800" cy="9445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Questions??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088-4A68-45C2-A789-B57BB525981C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41" y="5241562"/>
            <a:ext cx="2286000" cy="998376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5510C8-2E7E-4B6C-BCDE-981FF0F95B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1219200"/>
            <a:ext cx="2658535" cy="2658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122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8"/>
            <a:ext cx="813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Early 1970’s – Human Intervention and Motivation Study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8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955" y="304800"/>
            <a:ext cx="8202090" cy="140053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9"/>
            <a:ext cx="813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Early 1970’s – Human Intervention and Motivation Study</a:t>
            </a:r>
          </a:p>
          <a:p>
            <a:pPr algn="ctr"/>
            <a:endParaRPr lang="en-US" sz="2400"/>
          </a:p>
          <a:p>
            <a:pPr algn="ctr"/>
            <a:r>
              <a:rPr lang="en-US" sz="2400" u="sng"/>
              <a:t>Pilots are the SAME – Just better at hiding it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15130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304800"/>
            <a:ext cx="7848600" cy="140053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9"/>
            <a:ext cx="813548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Early 1970’s – Human Intervention and Motivation Study</a:t>
            </a:r>
          </a:p>
          <a:p>
            <a:pPr algn="ctr"/>
            <a:endParaRPr lang="en-US" sz="2400"/>
          </a:p>
          <a:p>
            <a:pPr algn="ctr"/>
            <a:r>
              <a:rPr lang="en-US" sz="2400" u="sng"/>
              <a:t>Pilots are the SAME – Just better at hiding it</a:t>
            </a:r>
          </a:p>
          <a:p>
            <a:pPr marL="342900" indent="-342900" algn="ctr">
              <a:buFontTx/>
              <a:buChar char="-"/>
            </a:pPr>
            <a:endParaRPr lang="en-US" sz="2400" b="1" u="sng"/>
          </a:p>
          <a:p>
            <a:pPr algn="ctr"/>
            <a:r>
              <a:rPr lang="en-US" sz="2700"/>
              <a:t>Desire to appear professional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143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755" y="304800"/>
            <a:ext cx="7592490" cy="140053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/>
              <a:t>Why</a:t>
            </a:r>
            <a:r>
              <a:rPr lang="en-US" sz="4800" dirty="0"/>
              <a:t> do we need HIMS?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86176-AAE8-4A67-921A-64B5FD3A95D7}"/>
              </a:ext>
            </a:extLst>
          </p:cNvPr>
          <p:cNvSpPr txBox="1"/>
          <p:nvPr/>
        </p:nvSpPr>
        <p:spPr>
          <a:xfrm>
            <a:off x="504256" y="2216819"/>
            <a:ext cx="8135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Early 1970’s – Human Intervention and Motivation Study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u="sng" dirty="0"/>
              <a:t>Pilots are the SAME – Just better at hiding it</a:t>
            </a:r>
          </a:p>
          <a:p>
            <a:pPr algn="ctr"/>
            <a:endParaRPr lang="en-US" sz="2400" b="1" u="sng" dirty="0"/>
          </a:p>
          <a:p>
            <a:pPr algn="ctr"/>
            <a:r>
              <a:rPr lang="en-US" sz="2400" dirty="0"/>
              <a:t>Loyalty among flight crews</a:t>
            </a:r>
          </a:p>
        </p:txBody>
      </p:sp>
    </p:spTree>
    <p:extLst>
      <p:ext uri="{BB962C8B-B14F-4D97-AF65-F5344CB8AC3E}">
        <p14:creationId xmlns:p14="http://schemas.microsoft.com/office/powerpoint/2010/main" val="1650311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haredContentType xmlns="Microsoft.SharePoint.Taxonomy.ContentTypeSync" SourceId="06c6c0d1-b66e-45b4-adb8-33994fd4835a" ContentTypeId="0x010100C40F41279FF24E4C970B738E5F6929FC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king" ma:contentTypeID="0x010100C40F41279FF24E4C970B738E5F6929FC00ABF5C5FFA61ABF4393A5027F89A6B6CD" ma:contentTypeVersion="3" ma:contentTypeDescription="Create a new document." ma:contentTypeScope="" ma:versionID="7fe41f2b436d187b703fc1c47a847d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A6DE4-A01D-48BC-A199-4E915CA44E03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9A5153-1B94-487D-A2E2-97A6AA76C62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E5D1C29-23CD-4109-BB8C-58E88588529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36889E-CC87-4B00-83AE-CA1F65DA4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7940</TotalTime>
  <Words>2620</Words>
  <Application>Microsoft Office PowerPoint</Application>
  <PresentationFormat>On-screen Show (4:3)</PresentationFormat>
  <Paragraphs>542</Paragraphs>
  <Slides>53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Century Gothic</vt:lpstr>
      <vt:lpstr>Wingdings 3</vt:lpstr>
      <vt:lpstr>Ion</vt:lpstr>
      <vt:lpstr>PowerPoint Presentation</vt:lpstr>
      <vt:lpstr>Three Main Questions</vt:lpstr>
      <vt:lpstr>Why do we need HIMS?</vt:lpstr>
      <vt:lpstr>Why do we need HIMS?</vt:lpstr>
      <vt:lpstr>Why do we need HIMS?</vt:lpstr>
      <vt:lpstr>Why do we need HIMS?</vt:lpstr>
      <vt:lpstr>Why do we need HIMS?</vt:lpstr>
      <vt:lpstr>Why do we need HIMS?</vt:lpstr>
      <vt:lpstr>Why do we need HIMS?</vt:lpstr>
      <vt:lpstr>Why do we need HIMS?</vt:lpstr>
      <vt:lpstr>Why do we need HIMS?</vt:lpstr>
      <vt:lpstr>Why do we need HIMS?</vt:lpstr>
      <vt:lpstr>What is HIMS?</vt:lpstr>
      <vt:lpstr>What is HIMS?</vt:lpstr>
      <vt:lpstr>What is HIMS?</vt:lpstr>
      <vt:lpstr>What is HIMS?</vt:lpstr>
      <vt:lpstr>What is HIMS?</vt:lpstr>
      <vt:lpstr>What is HIMS?</vt:lpstr>
      <vt:lpstr>What is HIMS?</vt:lpstr>
      <vt:lpstr>What is HIMS?</vt:lpstr>
      <vt:lpstr>What is HIMS?</vt:lpstr>
      <vt:lpstr>What is HIMS?</vt:lpstr>
      <vt:lpstr>What is HIMS?</vt:lpstr>
      <vt:lpstr>What is HIMS?</vt:lpstr>
      <vt:lpstr>How does HIMS work?</vt:lpstr>
      <vt:lpstr>How does HIMS work?</vt:lpstr>
      <vt:lpstr>Identification / Evaluation</vt:lpstr>
      <vt:lpstr>Identification / Evaluation</vt:lpstr>
      <vt:lpstr>Identification / Evaluation</vt:lpstr>
      <vt:lpstr>Identification / Evaluation</vt:lpstr>
      <vt:lpstr>Identification / Evaluation</vt:lpstr>
      <vt:lpstr>Identification / Evaluation</vt:lpstr>
      <vt:lpstr>How does HIMS work?</vt:lpstr>
      <vt:lpstr>Treatment</vt:lpstr>
      <vt:lpstr>How does HIMS work?</vt:lpstr>
      <vt:lpstr>Recovery Program</vt:lpstr>
      <vt:lpstr>How does HIMS work?</vt:lpstr>
      <vt:lpstr>Aftercare</vt:lpstr>
      <vt:lpstr>How does HIMS work?</vt:lpstr>
      <vt:lpstr>No Notice Alcohol/Drug Testing</vt:lpstr>
      <vt:lpstr>How does HIMS work?</vt:lpstr>
      <vt:lpstr>Psychological &amp; Psychiatric Evaluation</vt:lpstr>
      <vt:lpstr>How does HIMS work?</vt:lpstr>
      <vt:lpstr>Peer Pilot Monitoring</vt:lpstr>
      <vt:lpstr>How does HIMS work?</vt:lpstr>
      <vt:lpstr>Company Pilot Monitoring</vt:lpstr>
      <vt:lpstr>How does HIMS work?</vt:lpstr>
      <vt:lpstr>HIMS AME / IMS</vt:lpstr>
      <vt:lpstr>How does HIMS work?</vt:lpstr>
      <vt:lpstr>Step-Down Monitoring Process</vt:lpstr>
      <vt:lpstr>Does HIMS Work?</vt:lpstr>
      <vt:lpstr>HIMS Website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Second Line</dc:title>
  <dc:creator>Barrett, Kelly, Communications</dc:creator>
  <cp:lastModifiedBy>Jack Merrifield</cp:lastModifiedBy>
  <cp:revision>102</cp:revision>
  <dcterms:created xsi:type="dcterms:W3CDTF">2015-02-19T00:26:31Z</dcterms:created>
  <dcterms:modified xsi:type="dcterms:W3CDTF">2021-08-24T18:28:52Z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0x010100C40F41279FF24E4C970B738E5F6929FC00ABF5C5FFA61ABF4393A5027F89A6B6CD</vt:lpwstr>
  </property>
</Properties>
</file>