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736" r:id="rId3"/>
    <p:sldMasterId id="2147483738" r:id="rId4"/>
    <p:sldMasterId id="2147483740" r:id="rId5"/>
    <p:sldMasterId id="2147483742" r:id="rId6"/>
  </p:sldMasterIdLst>
  <p:notesMasterIdLst>
    <p:notesMasterId r:id="rId36"/>
  </p:notesMasterIdLst>
  <p:sldIdLst>
    <p:sldId id="261" r:id="rId7"/>
    <p:sldId id="262" r:id="rId8"/>
    <p:sldId id="267" r:id="rId9"/>
    <p:sldId id="298" r:id="rId10"/>
    <p:sldId id="299" r:id="rId11"/>
    <p:sldId id="300" r:id="rId12"/>
    <p:sldId id="302" r:id="rId13"/>
    <p:sldId id="303" r:id="rId14"/>
    <p:sldId id="304" r:id="rId15"/>
    <p:sldId id="264" r:id="rId16"/>
    <p:sldId id="265" r:id="rId17"/>
    <p:sldId id="266" r:id="rId18"/>
    <p:sldId id="294" r:id="rId19"/>
    <p:sldId id="275" r:id="rId20"/>
    <p:sldId id="269" r:id="rId21"/>
    <p:sldId id="271" r:id="rId22"/>
    <p:sldId id="272" r:id="rId23"/>
    <p:sldId id="273" r:id="rId24"/>
    <p:sldId id="274" r:id="rId25"/>
    <p:sldId id="285" r:id="rId26"/>
    <p:sldId id="284" r:id="rId27"/>
    <p:sldId id="283" r:id="rId28"/>
    <p:sldId id="286" r:id="rId29"/>
    <p:sldId id="280" r:id="rId30"/>
    <p:sldId id="282" r:id="rId31"/>
    <p:sldId id="277" r:id="rId32"/>
    <p:sldId id="295" r:id="rId33"/>
    <p:sldId id="296"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275"/>
    <a:srgbClr val="414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714" autoAdjust="0"/>
  </p:normalViewPr>
  <p:slideViewPr>
    <p:cSldViewPr snapToGrid="0" snapToObjects="1">
      <p:cViewPr varScale="1">
        <p:scale>
          <a:sx n="118" d="100"/>
          <a:sy n="118"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453D6-B43C-468C-B753-E11916A766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D45248-BD1D-4532-9C1A-2627E81BD1D9}">
      <dgm:prSet/>
      <dgm:spPr/>
      <dgm:t>
        <a:bodyPr/>
        <a:lstStyle/>
        <a:p>
          <a:r>
            <a:rPr lang="en-US" dirty="0"/>
            <a:t>Chemical Dependency is……</a:t>
          </a:r>
        </a:p>
      </dgm:t>
    </dgm:pt>
    <dgm:pt modelId="{28626710-8A0D-401D-9282-C8A4923E5A44}" type="parTrans" cxnId="{5AA83B72-9D07-4F9A-985A-9F9CB5DD5DFB}">
      <dgm:prSet/>
      <dgm:spPr/>
      <dgm:t>
        <a:bodyPr/>
        <a:lstStyle/>
        <a:p>
          <a:endParaRPr lang="en-US"/>
        </a:p>
      </dgm:t>
    </dgm:pt>
    <dgm:pt modelId="{1B919AFC-F51A-4B1C-A8E7-91E9CBCD99FD}" type="sibTrans" cxnId="{5AA83B72-9D07-4F9A-985A-9F9CB5DD5DFB}">
      <dgm:prSet/>
      <dgm:spPr/>
      <dgm:t>
        <a:bodyPr/>
        <a:lstStyle/>
        <a:p>
          <a:endParaRPr lang="en-US"/>
        </a:p>
      </dgm:t>
    </dgm:pt>
    <dgm:pt modelId="{9A1EAD3E-218C-454B-BEFB-3E8689C593A8}">
      <dgm:prSet/>
      <dgm:spPr/>
      <dgm:t>
        <a:bodyPr/>
        <a:lstStyle/>
        <a:p>
          <a:r>
            <a:rPr lang="en-US" b="1" dirty="0"/>
            <a:t>PRIMARY</a:t>
          </a:r>
          <a:endParaRPr lang="en-US" dirty="0"/>
        </a:p>
      </dgm:t>
    </dgm:pt>
    <dgm:pt modelId="{0DD37560-7AE9-4673-B8FC-167AB6BD025F}" type="parTrans" cxnId="{5659B269-B2C4-4CC4-BD2E-FAB2F66127D7}">
      <dgm:prSet/>
      <dgm:spPr/>
      <dgm:t>
        <a:bodyPr/>
        <a:lstStyle/>
        <a:p>
          <a:endParaRPr lang="en-US"/>
        </a:p>
      </dgm:t>
    </dgm:pt>
    <dgm:pt modelId="{82183C76-0092-4E2C-BAA6-AC0CE8E1B4B9}" type="sibTrans" cxnId="{5659B269-B2C4-4CC4-BD2E-FAB2F66127D7}">
      <dgm:prSet/>
      <dgm:spPr/>
      <dgm:t>
        <a:bodyPr/>
        <a:lstStyle/>
        <a:p>
          <a:endParaRPr lang="en-US"/>
        </a:p>
      </dgm:t>
    </dgm:pt>
    <dgm:pt modelId="{BCC47CC7-5F6F-4A88-8109-2538A27948D7}">
      <dgm:prSet/>
      <dgm:spPr/>
      <dgm:t>
        <a:bodyPr/>
        <a:lstStyle/>
        <a:p>
          <a:r>
            <a:rPr lang="en-US" b="1" dirty="0"/>
            <a:t>CHRONIC</a:t>
          </a:r>
        </a:p>
      </dgm:t>
    </dgm:pt>
    <dgm:pt modelId="{49A1BE98-3151-4D52-962D-E5A485A4A92B}" type="parTrans" cxnId="{DCE31CB8-3C6F-4FD6-A047-7AC8A32AE868}">
      <dgm:prSet/>
      <dgm:spPr/>
      <dgm:t>
        <a:bodyPr/>
        <a:lstStyle/>
        <a:p>
          <a:endParaRPr lang="en-US"/>
        </a:p>
      </dgm:t>
    </dgm:pt>
    <dgm:pt modelId="{3CD30D47-57D6-422D-8499-D374346F8664}" type="sibTrans" cxnId="{DCE31CB8-3C6F-4FD6-A047-7AC8A32AE868}">
      <dgm:prSet/>
      <dgm:spPr/>
      <dgm:t>
        <a:bodyPr/>
        <a:lstStyle/>
        <a:p>
          <a:endParaRPr lang="en-US"/>
        </a:p>
      </dgm:t>
    </dgm:pt>
    <dgm:pt modelId="{E89F731F-5B68-4956-9F25-0375C410AA15}">
      <dgm:prSet/>
      <dgm:spPr/>
      <dgm:t>
        <a:bodyPr/>
        <a:lstStyle/>
        <a:p>
          <a:r>
            <a:rPr lang="en-US" b="1" dirty="0"/>
            <a:t>PROGRESSIVE</a:t>
          </a:r>
        </a:p>
      </dgm:t>
    </dgm:pt>
    <dgm:pt modelId="{647E9D56-233B-4172-B880-6A401849B2CE}" type="parTrans" cxnId="{CC1BB546-0019-44F6-B52A-271AA6E7B3D8}">
      <dgm:prSet/>
      <dgm:spPr/>
      <dgm:t>
        <a:bodyPr/>
        <a:lstStyle/>
        <a:p>
          <a:endParaRPr lang="en-US"/>
        </a:p>
      </dgm:t>
    </dgm:pt>
    <dgm:pt modelId="{269E69CA-840B-49CA-950C-7B62D2C4A8EE}" type="sibTrans" cxnId="{CC1BB546-0019-44F6-B52A-271AA6E7B3D8}">
      <dgm:prSet/>
      <dgm:spPr/>
      <dgm:t>
        <a:bodyPr/>
        <a:lstStyle/>
        <a:p>
          <a:endParaRPr lang="en-US"/>
        </a:p>
      </dgm:t>
    </dgm:pt>
    <dgm:pt modelId="{07AEA523-B2C2-4341-BE63-69950EC55F29}">
      <dgm:prSet/>
      <dgm:spPr/>
      <dgm:t>
        <a:bodyPr/>
        <a:lstStyle/>
        <a:p>
          <a:r>
            <a:rPr lang="en-US" b="1" dirty="0"/>
            <a:t>INCURABLE</a:t>
          </a:r>
          <a:r>
            <a:rPr lang="en-US" dirty="0"/>
            <a:t> disease characterized by… </a:t>
          </a:r>
        </a:p>
      </dgm:t>
    </dgm:pt>
    <dgm:pt modelId="{7A596FA8-9F2B-4446-9752-0140AF2AE6F8}" type="parTrans" cxnId="{C6AFEB59-0BC2-4F66-9F19-237C2021898D}">
      <dgm:prSet/>
      <dgm:spPr/>
      <dgm:t>
        <a:bodyPr/>
        <a:lstStyle/>
        <a:p>
          <a:endParaRPr lang="en-US"/>
        </a:p>
      </dgm:t>
    </dgm:pt>
    <dgm:pt modelId="{5D5A403E-1E1C-4A22-8032-A8865E952D02}" type="sibTrans" cxnId="{C6AFEB59-0BC2-4F66-9F19-237C2021898D}">
      <dgm:prSet/>
      <dgm:spPr/>
      <dgm:t>
        <a:bodyPr/>
        <a:lstStyle/>
        <a:p>
          <a:endParaRPr lang="en-US"/>
        </a:p>
      </dgm:t>
    </dgm:pt>
    <dgm:pt modelId="{DEB828A7-CDF4-4CA6-B3A8-6000D30BB063}">
      <dgm:prSet/>
      <dgm:spPr/>
      <dgm:t>
        <a:bodyPr/>
        <a:lstStyle/>
        <a:p>
          <a:r>
            <a:rPr lang="en-US" b="1" dirty="0"/>
            <a:t>LOSS OF CONTROL </a:t>
          </a:r>
          <a:r>
            <a:rPr lang="en-US" dirty="0"/>
            <a:t>over alcohol and drugs</a:t>
          </a:r>
        </a:p>
      </dgm:t>
    </dgm:pt>
    <dgm:pt modelId="{55F18425-C416-4DDE-B252-F1FD1583EA19}" type="parTrans" cxnId="{1A82F66C-A3EC-48F4-BAF6-0921DFFD0654}">
      <dgm:prSet/>
      <dgm:spPr/>
      <dgm:t>
        <a:bodyPr/>
        <a:lstStyle/>
        <a:p>
          <a:endParaRPr lang="en-US"/>
        </a:p>
      </dgm:t>
    </dgm:pt>
    <dgm:pt modelId="{0322260C-4141-4B7A-9567-20E6105F6DFC}" type="sibTrans" cxnId="{1A82F66C-A3EC-48F4-BAF6-0921DFFD0654}">
      <dgm:prSet/>
      <dgm:spPr/>
      <dgm:t>
        <a:bodyPr/>
        <a:lstStyle/>
        <a:p>
          <a:endParaRPr lang="en-US"/>
        </a:p>
      </dgm:t>
    </dgm:pt>
    <dgm:pt modelId="{98083136-75B5-4227-B153-DCA35B3E1B9E}" type="pres">
      <dgm:prSet presAssocID="{C99453D6-B43C-468C-B753-E11916A76611}" presName="linear" presStyleCnt="0">
        <dgm:presLayoutVars>
          <dgm:animLvl val="lvl"/>
          <dgm:resizeHandles val="exact"/>
        </dgm:presLayoutVars>
      </dgm:prSet>
      <dgm:spPr/>
    </dgm:pt>
    <dgm:pt modelId="{766FF6A0-39AB-44F6-929A-B80F6BB9715F}" type="pres">
      <dgm:prSet presAssocID="{8AD45248-BD1D-4532-9C1A-2627E81BD1D9}" presName="parentText" presStyleLbl="node1" presStyleIdx="0" presStyleCnt="6">
        <dgm:presLayoutVars>
          <dgm:chMax val="0"/>
          <dgm:bulletEnabled val="1"/>
        </dgm:presLayoutVars>
      </dgm:prSet>
      <dgm:spPr/>
    </dgm:pt>
    <dgm:pt modelId="{E70A5043-D175-449E-8300-02B0266B0580}" type="pres">
      <dgm:prSet presAssocID="{1B919AFC-F51A-4B1C-A8E7-91E9CBCD99FD}" presName="spacer" presStyleCnt="0"/>
      <dgm:spPr/>
    </dgm:pt>
    <dgm:pt modelId="{E7AE202A-9A02-4F71-A29A-C5538C18B461}" type="pres">
      <dgm:prSet presAssocID="{9A1EAD3E-218C-454B-BEFB-3E8689C593A8}" presName="parentText" presStyleLbl="node1" presStyleIdx="1" presStyleCnt="6" custLinFactNeighborX="88" custLinFactNeighborY="45036">
        <dgm:presLayoutVars>
          <dgm:chMax val="0"/>
          <dgm:bulletEnabled val="1"/>
        </dgm:presLayoutVars>
      </dgm:prSet>
      <dgm:spPr/>
    </dgm:pt>
    <dgm:pt modelId="{F451EDD2-5D5A-4A47-9B53-9C2B52921E9D}" type="pres">
      <dgm:prSet presAssocID="{82183C76-0092-4E2C-BAA6-AC0CE8E1B4B9}" presName="spacer" presStyleCnt="0"/>
      <dgm:spPr/>
    </dgm:pt>
    <dgm:pt modelId="{CFC62EF4-9D6D-4306-B134-2ECF3D3BF62D}" type="pres">
      <dgm:prSet presAssocID="{BCC47CC7-5F6F-4A88-8109-2538A27948D7}" presName="parentText" presStyleLbl="node1" presStyleIdx="2" presStyleCnt="6">
        <dgm:presLayoutVars>
          <dgm:chMax val="0"/>
          <dgm:bulletEnabled val="1"/>
        </dgm:presLayoutVars>
      </dgm:prSet>
      <dgm:spPr/>
    </dgm:pt>
    <dgm:pt modelId="{F6C123BF-B702-496F-9E7B-6526766C6649}" type="pres">
      <dgm:prSet presAssocID="{3CD30D47-57D6-422D-8499-D374346F8664}" presName="spacer" presStyleCnt="0"/>
      <dgm:spPr/>
    </dgm:pt>
    <dgm:pt modelId="{1E8D8B51-5EE2-41F0-BEB2-5B3DBB832352}" type="pres">
      <dgm:prSet presAssocID="{E89F731F-5B68-4956-9F25-0375C410AA15}" presName="parentText" presStyleLbl="node1" presStyleIdx="3" presStyleCnt="6">
        <dgm:presLayoutVars>
          <dgm:chMax val="0"/>
          <dgm:bulletEnabled val="1"/>
        </dgm:presLayoutVars>
      </dgm:prSet>
      <dgm:spPr/>
    </dgm:pt>
    <dgm:pt modelId="{77AA3E6F-A430-4455-AF8E-50415023E18A}" type="pres">
      <dgm:prSet presAssocID="{269E69CA-840B-49CA-950C-7B62D2C4A8EE}" presName="spacer" presStyleCnt="0"/>
      <dgm:spPr/>
    </dgm:pt>
    <dgm:pt modelId="{BA15E0D5-22A0-44FD-A1A2-4B7F00B75FE2}" type="pres">
      <dgm:prSet presAssocID="{07AEA523-B2C2-4341-BE63-69950EC55F29}" presName="parentText" presStyleLbl="node1" presStyleIdx="4" presStyleCnt="6">
        <dgm:presLayoutVars>
          <dgm:chMax val="0"/>
          <dgm:bulletEnabled val="1"/>
        </dgm:presLayoutVars>
      </dgm:prSet>
      <dgm:spPr/>
    </dgm:pt>
    <dgm:pt modelId="{B19DE2A1-ED28-4422-8062-4EE27D056EA2}" type="pres">
      <dgm:prSet presAssocID="{5D5A403E-1E1C-4A22-8032-A8865E952D02}" presName="spacer" presStyleCnt="0"/>
      <dgm:spPr/>
    </dgm:pt>
    <dgm:pt modelId="{4F0D16A9-252D-4E17-AE9F-1B4BC4F6A7EE}" type="pres">
      <dgm:prSet presAssocID="{DEB828A7-CDF4-4CA6-B3A8-6000D30BB063}" presName="parentText" presStyleLbl="node1" presStyleIdx="5" presStyleCnt="6">
        <dgm:presLayoutVars>
          <dgm:chMax val="0"/>
          <dgm:bulletEnabled val="1"/>
        </dgm:presLayoutVars>
      </dgm:prSet>
      <dgm:spPr/>
    </dgm:pt>
  </dgm:ptLst>
  <dgm:cxnLst>
    <dgm:cxn modelId="{7732350C-4A18-4ACC-AEED-6D10668EF361}" type="presOf" srcId="{BCC47CC7-5F6F-4A88-8109-2538A27948D7}" destId="{CFC62EF4-9D6D-4306-B134-2ECF3D3BF62D}" srcOrd="0" destOrd="0" presId="urn:microsoft.com/office/officeart/2005/8/layout/vList2"/>
    <dgm:cxn modelId="{9A123060-B87D-429E-9AC1-B8DCEAC85D88}" type="presOf" srcId="{8AD45248-BD1D-4532-9C1A-2627E81BD1D9}" destId="{766FF6A0-39AB-44F6-929A-B80F6BB9715F}" srcOrd="0" destOrd="0" presId="urn:microsoft.com/office/officeart/2005/8/layout/vList2"/>
    <dgm:cxn modelId="{CC1BB546-0019-44F6-B52A-271AA6E7B3D8}" srcId="{C99453D6-B43C-468C-B753-E11916A76611}" destId="{E89F731F-5B68-4956-9F25-0375C410AA15}" srcOrd="3" destOrd="0" parTransId="{647E9D56-233B-4172-B880-6A401849B2CE}" sibTransId="{269E69CA-840B-49CA-950C-7B62D2C4A8EE}"/>
    <dgm:cxn modelId="{5659B269-B2C4-4CC4-BD2E-FAB2F66127D7}" srcId="{C99453D6-B43C-468C-B753-E11916A76611}" destId="{9A1EAD3E-218C-454B-BEFB-3E8689C593A8}" srcOrd="1" destOrd="0" parTransId="{0DD37560-7AE9-4673-B8FC-167AB6BD025F}" sibTransId="{82183C76-0092-4E2C-BAA6-AC0CE8E1B4B9}"/>
    <dgm:cxn modelId="{1A82F66C-A3EC-48F4-BAF6-0921DFFD0654}" srcId="{C99453D6-B43C-468C-B753-E11916A76611}" destId="{DEB828A7-CDF4-4CA6-B3A8-6000D30BB063}" srcOrd="5" destOrd="0" parTransId="{55F18425-C416-4DDE-B252-F1FD1583EA19}" sibTransId="{0322260C-4141-4B7A-9567-20E6105F6DFC}"/>
    <dgm:cxn modelId="{5AA83B72-9D07-4F9A-985A-9F9CB5DD5DFB}" srcId="{C99453D6-B43C-468C-B753-E11916A76611}" destId="{8AD45248-BD1D-4532-9C1A-2627E81BD1D9}" srcOrd="0" destOrd="0" parTransId="{28626710-8A0D-401D-9282-C8A4923E5A44}" sibTransId="{1B919AFC-F51A-4B1C-A8E7-91E9CBCD99FD}"/>
    <dgm:cxn modelId="{C6AFEB59-0BC2-4F66-9F19-237C2021898D}" srcId="{C99453D6-B43C-468C-B753-E11916A76611}" destId="{07AEA523-B2C2-4341-BE63-69950EC55F29}" srcOrd="4" destOrd="0" parTransId="{7A596FA8-9F2B-4446-9752-0140AF2AE6F8}" sibTransId="{5D5A403E-1E1C-4A22-8032-A8865E952D02}"/>
    <dgm:cxn modelId="{A4EB7BAB-2DFF-4D1E-88FB-2B77EBC95FF7}" type="presOf" srcId="{07AEA523-B2C2-4341-BE63-69950EC55F29}" destId="{BA15E0D5-22A0-44FD-A1A2-4B7F00B75FE2}" srcOrd="0" destOrd="0" presId="urn:microsoft.com/office/officeart/2005/8/layout/vList2"/>
    <dgm:cxn modelId="{41920FB3-5802-4A70-82E3-2A44400204CE}" type="presOf" srcId="{C99453D6-B43C-468C-B753-E11916A76611}" destId="{98083136-75B5-4227-B153-DCA35B3E1B9E}" srcOrd="0" destOrd="0" presId="urn:microsoft.com/office/officeart/2005/8/layout/vList2"/>
    <dgm:cxn modelId="{DCE31CB8-3C6F-4FD6-A047-7AC8A32AE868}" srcId="{C99453D6-B43C-468C-B753-E11916A76611}" destId="{BCC47CC7-5F6F-4A88-8109-2538A27948D7}" srcOrd="2" destOrd="0" parTransId="{49A1BE98-3151-4D52-962D-E5A485A4A92B}" sibTransId="{3CD30D47-57D6-422D-8499-D374346F8664}"/>
    <dgm:cxn modelId="{A72542CA-587C-4286-AAFB-04BB2667034D}" type="presOf" srcId="{9A1EAD3E-218C-454B-BEFB-3E8689C593A8}" destId="{E7AE202A-9A02-4F71-A29A-C5538C18B461}" srcOrd="0" destOrd="0" presId="urn:microsoft.com/office/officeart/2005/8/layout/vList2"/>
    <dgm:cxn modelId="{D535C3D5-5DCB-4FEF-9EE4-CB0963C8F82B}" type="presOf" srcId="{E89F731F-5B68-4956-9F25-0375C410AA15}" destId="{1E8D8B51-5EE2-41F0-BEB2-5B3DBB832352}" srcOrd="0" destOrd="0" presId="urn:microsoft.com/office/officeart/2005/8/layout/vList2"/>
    <dgm:cxn modelId="{FA82A2F3-5B74-4247-BDDB-89801B248228}" type="presOf" srcId="{DEB828A7-CDF4-4CA6-B3A8-6000D30BB063}" destId="{4F0D16A9-252D-4E17-AE9F-1B4BC4F6A7EE}" srcOrd="0" destOrd="0" presId="urn:microsoft.com/office/officeart/2005/8/layout/vList2"/>
    <dgm:cxn modelId="{6CF2FCD7-9927-4E9E-82F8-0145ED5258A3}" type="presParOf" srcId="{98083136-75B5-4227-B153-DCA35B3E1B9E}" destId="{766FF6A0-39AB-44F6-929A-B80F6BB9715F}" srcOrd="0" destOrd="0" presId="urn:microsoft.com/office/officeart/2005/8/layout/vList2"/>
    <dgm:cxn modelId="{CE33A1FE-F451-4F4A-9DC6-F94D2F4002FB}" type="presParOf" srcId="{98083136-75B5-4227-B153-DCA35B3E1B9E}" destId="{E70A5043-D175-449E-8300-02B0266B0580}" srcOrd="1" destOrd="0" presId="urn:microsoft.com/office/officeart/2005/8/layout/vList2"/>
    <dgm:cxn modelId="{934584DB-AE0E-489A-8B66-B3684FD9026E}" type="presParOf" srcId="{98083136-75B5-4227-B153-DCA35B3E1B9E}" destId="{E7AE202A-9A02-4F71-A29A-C5538C18B461}" srcOrd="2" destOrd="0" presId="urn:microsoft.com/office/officeart/2005/8/layout/vList2"/>
    <dgm:cxn modelId="{2898E010-D6E5-487C-BCBA-C5D0654FE804}" type="presParOf" srcId="{98083136-75B5-4227-B153-DCA35B3E1B9E}" destId="{F451EDD2-5D5A-4A47-9B53-9C2B52921E9D}" srcOrd="3" destOrd="0" presId="urn:microsoft.com/office/officeart/2005/8/layout/vList2"/>
    <dgm:cxn modelId="{3A07D65D-B106-491D-B980-276D72207A90}" type="presParOf" srcId="{98083136-75B5-4227-B153-DCA35B3E1B9E}" destId="{CFC62EF4-9D6D-4306-B134-2ECF3D3BF62D}" srcOrd="4" destOrd="0" presId="urn:microsoft.com/office/officeart/2005/8/layout/vList2"/>
    <dgm:cxn modelId="{DB3469ED-3045-4371-B85F-6B00C4481906}" type="presParOf" srcId="{98083136-75B5-4227-B153-DCA35B3E1B9E}" destId="{F6C123BF-B702-496F-9E7B-6526766C6649}" srcOrd="5" destOrd="0" presId="urn:microsoft.com/office/officeart/2005/8/layout/vList2"/>
    <dgm:cxn modelId="{765147CF-F3BA-4F1D-8A8C-C35806209310}" type="presParOf" srcId="{98083136-75B5-4227-B153-DCA35B3E1B9E}" destId="{1E8D8B51-5EE2-41F0-BEB2-5B3DBB832352}" srcOrd="6" destOrd="0" presId="urn:microsoft.com/office/officeart/2005/8/layout/vList2"/>
    <dgm:cxn modelId="{F9D02BAB-2496-438C-B4AF-1261F80D9181}" type="presParOf" srcId="{98083136-75B5-4227-B153-DCA35B3E1B9E}" destId="{77AA3E6F-A430-4455-AF8E-50415023E18A}" srcOrd="7" destOrd="0" presId="urn:microsoft.com/office/officeart/2005/8/layout/vList2"/>
    <dgm:cxn modelId="{4B6884CD-2FAC-4A2B-90F3-E3C72E8F0828}" type="presParOf" srcId="{98083136-75B5-4227-B153-DCA35B3E1B9E}" destId="{BA15E0D5-22A0-44FD-A1A2-4B7F00B75FE2}" srcOrd="8" destOrd="0" presId="urn:microsoft.com/office/officeart/2005/8/layout/vList2"/>
    <dgm:cxn modelId="{62CBA2CE-24AB-450D-83DA-F9EB46AA5923}" type="presParOf" srcId="{98083136-75B5-4227-B153-DCA35B3E1B9E}" destId="{B19DE2A1-ED28-4422-8062-4EE27D056EA2}" srcOrd="9" destOrd="0" presId="urn:microsoft.com/office/officeart/2005/8/layout/vList2"/>
    <dgm:cxn modelId="{C72783FD-ECB0-4DA5-A0AD-5AAE4EEB4992}" type="presParOf" srcId="{98083136-75B5-4227-B153-DCA35B3E1B9E}" destId="{4F0D16A9-252D-4E17-AE9F-1B4BC4F6A7E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FF6A0-39AB-44F6-929A-B80F6BB9715F}">
      <dsp:nvSpPr>
        <dsp:cNvPr id="0" name=""/>
        <dsp:cNvSpPr/>
      </dsp:nvSpPr>
      <dsp:spPr>
        <a:xfrm>
          <a:off x="0" y="615158"/>
          <a:ext cx="626364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Chemical Dependency is……</a:t>
          </a:r>
        </a:p>
      </dsp:txBody>
      <dsp:txXfrm>
        <a:off x="31613" y="646771"/>
        <a:ext cx="6200414" cy="584369"/>
      </dsp:txXfrm>
    </dsp:sp>
    <dsp:sp modelId="{E7AE202A-9A02-4F71-A29A-C5538C18B461}">
      <dsp:nvSpPr>
        <dsp:cNvPr id="0" name=""/>
        <dsp:cNvSpPr/>
      </dsp:nvSpPr>
      <dsp:spPr>
        <a:xfrm>
          <a:off x="0" y="1375533"/>
          <a:ext cx="6263640" cy="64759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PRIMARY</a:t>
          </a:r>
          <a:endParaRPr lang="en-US" sz="2700" kern="1200" dirty="0"/>
        </a:p>
      </dsp:txBody>
      <dsp:txXfrm>
        <a:off x="31613" y="1407146"/>
        <a:ext cx="6200414" cy="584369"/>
      </dsp:txXfrm>
    </dsp:sp>
    <dsp:sp modelId="{CFC62EF4-9D6D-4306-B134-2ECF3D3BF62D}">
      <dsp:nvSpPr>
        <dsp:cNvPr id="0" name=""/>
        <dsp:cNvSpPr/>
      </dsp:nvSpPr>
      <dsp:spPr>
        <a:xfrm>
          <a:off x="0" y="2065869"/>
          <a:ext cx="6263640" cy="64759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CHRONIC</a:t>
          </a:r>
        </a:p>
      </dsp:txBody>
      <dsp:txXfrm>
        <a:off x="31613" y="2097482"/>
        <a:ext cx="6200414" cy="584369"/>
      </dsp:txXfrm>
    </dsp:sp>
    <dsp:sp modelId="{1E8D8B51-5EE2-41F0-BEB2-5B3DBB832352}">
      <dsp:nvSpPr>
        <dsp:cNvPr id="0" name=""/>
        <dsp:cNvSpPr/>
      </dsp:nvSpPr>
      <dsp:spPr>
        <a:xfrm>
          <a:off x="0" y="2791224"/>
          <a:ext cx="6263640" cy="64759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PROGRESSIVE</a:t>
          </a:r>
        </a:p>
      </dsp:txBody>
      <dsp:txXfrm>
        <a:off x="31613" y="2822837"/>
        <a:ext cx="6200414" cy="584369"/>
      </dsp:txXfrm>
    </dsp:sp>
    <dsp:sp modelId="{BA15E0D5-22A0-44FD-A1A2-4B7F00B75FE2}">
      <dsp:nvSpPr>
        <dsp:cNvPr id="0" name=""/>
        <dsp:cNvSpPr/>
      </dsp:nvSpPr>
      <dsp:spPr>
        <a:xfrm>
          <a:off x="0" y="3516579"/>
          <a:ext cx="6263640" cy="64759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INCURABLE</a:t>
          </a:r>
          <a:r>
            <a:rPr lang="en-US" sz="2700" kern="1200" dirty="0"/>
            <a:t> disease characterized by… </a:t>
          </a:r>
        </a:p>
      </dsp:txBody>
      <dsp:txXfrm>
        <a:off x="31613" y="3548192"/>
        <a:ext cx="6200414" cy="584369"/>
      </dsp:txXfrm>
    </dsp:sp>
    <dsp:sp modelId="{4F0D16A9-252D-4E17-AE9F-1B4BC4F6A7EE}">
      <dsp:nvSpPr>
        <dsp:cNvPr id="0" name=""/>
        <dsp:cNvSpPr/>
      </dsp:nvSpPr>
      <dsp:spPr>
        <a:xfrm>
          <a:off x="0" y="4241934"/>
          <a:ext cx="6263640"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LOSS OF CONTROL </a:t>
          </a:r>
          <a:r>
            <a:rPr lang="en-US" sz="2700" kern="1200" dirty="0"/>
            <a:t>over alcohol and drugs</a:t>
          </a:r>
        </a:p>
      </dsp:txBody>
      <dsp:txXfrm>
        <a:off x="31613" y="4273547"/>
        <a:ext cx="6200414"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A43D0-8597-4BF1-94E1-BEE58CBB7D5A}" type="datetimeFigureOut">
              <a:rPr lang="en-US" smtClean="0"/>
              <a:t>8/24/2021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13AAD-60AD-4497-886E-DECCC600903D}" type="slidenum">
              <a:rPr lang="en-US" smtClean="0"/>
              <a:t>‹#›</a:t>
            </a:fld>
            <a:endParaRPr lang="en-US" dirty="0"/>
          </a:p>
        </p:txBody>
      </p:sp>
    </p:spTree>
    <p:extLst>
      <p:ext uri="{BB962C8B-B14F-4D97-AF65-F5344CB8AC3E}">
        <p14:creationId xmlns:p14="http://schemas.microsoft.com/office/powerpoint/2010/main" val="171571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13AAD-60AD-4497-886E-DECCC600903D}" type="slidenum">
              <a:rPr lang="en-US" smtClean="0"/>
              <a:t>13</a:t>
            </a:fld>
            <a:endParaRPr lang="en-US" dirty="0"/>
          </a:p>
        </p:txBody>
      </p:sp>
    </p:spTree>
    <p:extLst>
      <p:ext uri="{BB962C8B-B14F-4D97-AF65-F5344CB8AC3E}">
        <p14:creationId xmlns:p14="http://schemas.microsoft.com/office/powerpoint/2010/main" val="197198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096B-962C-8C4A-B02A-CF4A1887E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343389-2DC9-9C4C-B05A-EF311F926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5C2DCA-1927-E445-A8E7-53792A5AFF7F}"/>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5" name="Footer Placeholder 4">
            <a:extLst>
              <a:ext uri="{FF2B5EF4-FFF2-40B4-BE49-F238E27FC236}">
                <a16:creationId xmlns:a16="http://schemas.microsoft.com/office/drawing/2014/main" id="{617B293E-BF35-5747-8603-D7B62CA1B9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B96A82-0984-6D4C-AB3F-0B30D972A33C}"/>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213665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0917-36B3-924A-9D5C-C8A578535A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ACDC74-D31B-9F47-B3F2-6B74679BC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77FB9-71F2-1D44-AD5F-12AFD56C5607}"/>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5" name="Footer Placeholder 4">
            <a:extLst>
              <a:ext uri="{FF2B5EF4-FFF2-40B4-BE49-F238E27FC236}">
                <a16:creationId xmlns:a16="http://schemas.microsoft.com/office/drawing/2014/main" id="{3946DABF-CC31-0F4F-B426-FDC606F853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8EB40D-E89D-5944-BDA3-94B7584B6888}"/>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69793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9CBA6-5BFF-784B-9C8D-B9BD9FF04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4A0458-35A8-A647-82D5-537AC4F5E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C2FF4-1C21-7845-A0A0-8A5B9272B0A5}"/>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5" name="Footer Placeholder 4">
            <a:extLst>
              <a:ext uri="{FF2B5EF4-FFF2-40B4-BE49-F238E27FC236}">
                <a16:creationId xmlns:a16="http://schemas.microsoft.com/office/drawing/2014/main" id="{9F82771E-698E-FE4F-9A3A-14B6E0A4BE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88592-1FE2-614F-B2CF-25D0EE739B0B}"/>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204605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01CC9F-1ADF-47ED-A58F-8C7D33DEF170}"/>
              </a:ext>
            </a:extLst>
          </p:cNvPr>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9D2EF9C-2216-4939-954A-BA5C8BE53D04}"/>
              </a:ext>
            </a:extLst>
          </p:cNvPr>
          <p:cNvSpPr>
            <a:spLocks noGrp="1" noChangeArrowheads="1"/>
          </p:cNvSpPr>
          <p:nvPr>
            <p:ph type="sldNum" sz="quarter" idx="11"/>
          </p:nvPr>
        </p:nvSpPr>
        <p:spPr>
          <a:ln/>
        </p:spPr>
        <p:txBody>
          <a:bodyPr/>
          <a:lstStyle>
            <a:lvl1pPr>
              <a:defRPr/>
            </a:lvl1pPr>
          </a:lstStyle>
          <a:p>
            <a:pPr>
              <a:defRPr/>
            </a:pPr>
            <a:fld id="{B319BEAE-D2E3-406A-A4A1-B240BCCEB7AE}" type="slidenum">
              <a:rPr lang="en-US" altLang="en-US"/>
              <a:pPr>
                <a:defRPr/>
              </a:pPr>
              <a:t>‹#›</a:t>
            </a:fld>
            <a:endParaRPr lang="en-US" altLang="en-US" dirty="0"/>
          </a:p>
        </p:txBody>
      </p:sp>
      <p:sp>
        <p:nvSpPr>
          <p:cNvPr id="6" name="Rectangle 22">
            <a:extLst>
              <a:ext uri="{FF2B5EF4-FFF2-40B4-BE49-F238E27FC236}">
                <a16:creationId xmlns:a16="http://schemas.microsoft.com/office/drawing/2014/main" id="{6293A79B-83D7-4F2F-97BC-6FF565E8474E}"/>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052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01CC9F-1ADF-47ED-A58F-8C7D33DEF170}"/>
              </a:ext>
            </a:extLst>
          </p:cNvPr>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9D2EF9C-2216-4939-954A-BA5C8BE53D04}"/>
              </a:ext>
            </a:extLst>
          </p:cNvPr>
          <p:cNvSpPr>
            <a:spLocks noGrp="1" noChangeArrowheads="1"/>
          </p:cNvSpPr>
          <p:nvPr>
            <p:ph type="sldNum" sz="quarter" idx="11"/>
          </p:nvPr>
        </p:nvSpPr>
        <p:spPr>
          <a:ln/>
        </p:spPr>
        <p:txBody>
          <a:bodyPr/>
          <a:lstStyle>
            <a:lvl1pPr>
              <a:defRPr/>
            </a:lvl1pPr>
          </a:lstStyle>
          <a:p>
            <a:pPr>
              <a:defRPr/>
            </a:pPr>
            <a:fld id="{B319BEAE-D2E3-406A-A4A1-B240BCCEB7AE}" type="slidenum">
              <a:rPr lang="en-US" altLang="en-US"/>
              <a:pPr>
                <a:defRPr/>
              </a:pPr>
              <a:t>‹#›</a:t>
            </a:fld>
            <a:endParaRPr lang="en-US" altLang="en-US" dirty="0"/>
          </a:p>
        </p:txBody>
      </p:sp>
      <p:sp>
        <p:nvSpPr>
          <p:cNvPr id="6" name="Rectangle 22">
            <a:extLst>
              <a:ext uri="{FF2B5EF4-FFF2-40B4-BE49-F238E27FC236}">
                <a16:creationId xmlns:a16="http://schemas.microsoft.com/office/drawing/2014/main" id="{6293A79B-83D7-4F2F-97BC-6FF565E8474E}"/>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052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01CC9F-1ADF-47ED-A58F-8C7D33DEF170}"/>
              </a:ext>
            </a:extLst>
          </p:cNvPr>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9D2EF9C-2216-4939-954A-BA5C8BE53D04}"/>
              </a:ext>
            </a:extLst>
          </p:cNvPr>
          <p:cNvSpPr>
            <a:spLocks noGrp="1" noChangeArrowheads="1"/>
          </p:cNvSpPr>
          <p:nvPr>
            <p:ph type="sldNum" sz="quarter" idx="11"/>
          </p:nvPr>
        </p:nvSpPr>
        <p:spPr>
          <a:ln/>
        </p:spPr>
        <p:txBody>
          <a:bodyPr/>
          <a:lstStyle>
            <a:lvl1pPr>
              <a:defRPr/>
            </a:lvl1pPr>
          </a:lstStyle>
          <a:p>
            <a:pPr>
              <a:defRPr/>
            </a:pPr>
            <a:fld id="{B319BEAE-D2E3-406A-A4A1-B240BCCEB7AE}" type="slidenum">
              <a:rPr lang="en-US" altLang="en-US"/>
              <a:pPr>
                <a:defRPr/>
              </a:pPr>
              <a:t>‹#›</a:t>
            </a:fld>
            <a:endParaRPr lang="en-US" altLang="en-US" dirty="0"/>
          </a:p>
        </p:txBody>
      </p:sp>
      <p:sp>
        <p:nvSpPr>
          <p:cNvPr id="6" name="Rectangle 22">
            <a:extLst>
              <a:ext uri="{FF2B5EF4-FFF2-40B4-BE49-F238E27FC236}">
                <a16:creationId xmlns:a16="http://schemas.microsoft.com/office/drawing/2014/main" id="{6293A79B-83D7-4F2F-97BC-6FF565E8474E}"/>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052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01CC9F-1ADF-47ED-A58F-8C7D33DEF170}"/>
              </a:ext>
            </a:extLst>
          </p:cNvPr>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9D2EF9C-2216-4939-954A-BA5C8BE53D04}"/>
              </a:ext>
            </a:extLst>
          </p:cNvPr>
          <p:cNvSpPr>
            <a:spLocks noGrp="1" noChangeArrowheads="1"/>
          </p:cNvSpPr>
          <p:nvPr>
            <p:ph type="sldNum" sz="quarter" idx="11"/>
          </p:nvPr>
        </p:nvSpPr>
        <p:spPr>
          <a:ln/>
        </p:spPr>
        <p:txBody>
          <a:bodyPr/>
          <a:lstStyle>
            <a:lvl1pPr>
              <a:defRPr/>
            </a:lvl1pPr>
          </a:lstStyle>
          <a:p>
            <a:pPr>
              <a:defRPr/>
            </a:pPr>
            <a:fld id="{B319BEAE-D2E3-406A-A4A1-B240BCCEB7AE}" type="slidenum">
              <a:rPr lang="en-US" altLang="en-US"/>
              <a:pPr>
                <a:defRPr/>
              </a:pPr>
              <a:t>‹#›</a:t>
            </a:fld>
            <a:endParaRPr lang="en-US" altLang="en-US" dirty="0"/>
          </a:p>
        </p:txBody>
      </p:sp>
      <p:sp>
        <p:nvSpPr>
          <p:cNvPr id="6" name="Rectangle 22">
            <a:extLst>
              <a:ext uri="{FF2B5EF4-FFF2-40B4-BE49-F238E27FC236}">
                <a16:creationId xmlns:a16="http://schemas.microsoft.com/office/drawing/2014/main" id="{6293A79B-83D7-4F2F-97BC-6FF565E8474E}"/>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052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01CC9F-1ADF-47ED-A58F-8C7D33DEF170}"/>
              </a:ext>
            </a:extLst>
          </p:cNvPr>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9D2EF9C-2216-4939-954A-BA5C8BE53D04}"/>
              </a:ext>
            </a:extLst>
          </p:cNvPr>
          <p:cNvSpPr>
            <a:spLocks noGrp="1" noChangeArrowheads="1"/>
          </p:cNvSpPr>
          <p:nvPr>
            <p:ph type="sldNum" sz="quarter" idx="11"/>
          </p:nvPr>
        </p:nvSpPr>
        <p:spPr>
          <a:ln/>
        </p:spPr>
        <p:txBody>
          <a:bodyPr/>
          <a:lstStyle>
            <a:lvl1pPr>
              <a:defRPr/>
            </a:lvl1pPr>
          </a:lstStyle>
          <a:p>
            <a:pPr>
              <a:defRPr/>
            </a:pPr>
            <a:fld id="{B319BEAE-D2E3-406A-A4A1-B240BCCEB7AE}" type="slidenum">
              <a:rPr lang="en-US" altLang="en-US"/>
              <a:pPr>
                <a:defRPr/>
              </a:pPr>
              <a:t>‹#›</a:t>
            </a:fld>
            <a:endParaRPr lang="en-US" altLang="en-US" dirty="0"/>
          </a:p>
        </p:txBody>
      </p:sp>
      <p:sp>
        <p:nvSpPr>
          <p:cNvPr id="6" name="Rectangle 22">
            <a:extLst>
              <a:ext uri="{FF2B5EF4-FFF2-40B4-BE49-F238E27FC236}">
                <a16:creationId xmlns:a16="http://schemas.microsoft.com/office/drawing/2014/main" id="{6293A79B-83D7-4F2F-97BC-6FF565E8474E}"/>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052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0581-3967-494D-AC6F-B7AB70FD5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FC82D-0F3C-474B-B1E6-99072571D9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47969-1CE6-3446-9FCF-76B4F1000CE3}"/>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5" name="Footer Placeholder 4">
            <a:extLst>
              <a:ext uri="{FF2B5EF4-FFF2-40B4-BE49-F238E27FC236}">
                <a16:creationId xmlns:a16="http://schemas.microsoft.com/office/drawing/2014/main" id="{1693A8EE-FE94-C94B-97A3-113B23AC19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B55F1-5111-364A-80BE-0BB5E15E07BC}"/>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63024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75E8-1515-A94A-9B07-E8E5E6AC85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F073F1-40EC-EB41-803A-32E34CB5EC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DEAD88-06AE-CA4B-962E-951CAE9C7104}"/>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5" name="Footer Placeholder 4">
            <a:extLst>
              <a:ext uri="{FF2B5EF4-FFF2-40B4-BE49-F238E27FC236}">
                <a16:creationId xmlns:a16="http://schemas.microsoft.com/office/drawing/2014/main" id="{E507C185-99B2-9944-88D1-7689F33334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54CDEF-2DE9-7D40-A73F-9DB8F7E22E24}"/>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9871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F41C-480A-A44A-8623-FEEA29BA7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F887C-8D89-F947-9FD9-9718D8E397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9F4F7-24D1-ED41-A108-766CDA47C8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5AF1-0569-BD40-B6CF-38F405ACDA99}"/>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6" name="Footer Placeholder 5">
            <a:extLst>
              <a:ext uri="{FF2B5EF4-FFF2-40B4-BE49-F238E27FC236}">
                <a16:creationId xmlns:a16="http://schemas.microsoft.com/office/drawing/2014/main" id="{85EFD8F6-A818-4B45-BA97-802040C9B0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AE4D97-EF61-FF44-B2CB-05F2ED0AEFBB}"/>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419477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90A2-49BC-1E40-BD9B-0C6A0B765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59F665-E1EE-4044-8938-0E27358D3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9524C-DBA9-5C44-9A0F-3C16D4A58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9B14F-A9FE-E94D-8CE5-2EC722588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94DA2-99E0-5348-9942-DF4954D35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03B62-AC3D-7744-ABB8-A66F3907C56D}"/>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8" name="Footer Placeholder 7">
            <a:extLst>
              <a:ext uri="{FF2B5EF4-FFF2-40B4-BE49-F238E27FC236}">
                <a16:creationId xmlns:a16="http://schemas.microsoft.com/office/drawing/2014/main" id="{2F6E53A1-217A-344D-BAAB-4C47EF1D5F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586B26-1889-164C-A293-C21012F25634}"/>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154947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2B70-122C-2947-B453-74EEA0D93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7F1B8F-34F9-AE49-9975-C9C821406A73}"/>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4" name="Footer Placeholder 3">
            <a:extLst>
              <a:ext uri="{FF2B5EF4-FFF2-40B4-BE49-F238E27FC236}">
                <a16:creationId xmlns:a16="http://schemas.microsoft.com/office/drawing/2014/main" id="{04C5C252-589A-AC40-BAE0-677E34C04D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3881B0-8B9C-8A47-BFB9-F9561057C245}"/>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230837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C0D8E-708D-9048-8DED-CD5912AD99FF}"/>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3" name="Footer Placeholder 2">
            <a:extLst>
              <a:ext uri="{FF2B5EF4-FFF2-40B4-BE49-F238E27FC236}">
                <a16:creationId xmlns:a16="http://schemas.microsoft.com/office/drawing/2014/main" id="{6A4E4EF7-CB3A-8B45-B887-DF0BFC93F9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5AFF24-7C66-6948-BFF4-37DD5A9203EB}"/>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343272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B51-6804-E94E-8897-DEC13E4E0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7654E1-A0B9-0648-B416-D41AD99BD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20740-FF9A-AF48-A55F-630B16045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868E6-05E3-2148-8BB0-2DF28A1AE949}"/>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6" name="Footer Placeholder 5">
            <a:extLst>
              <a:ext uri="{FF2B5EF4-FFF2-40B4-BE49-F238E27FC236}">
                <a16:creationId xmlns:a16="http://schemas.microsoft.com/office/drawing/2014/main" id="{2E258FC2-6E11-294B-9E71-0B8E1865CE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7A07F3-D969-9745-9BFA-65AC6B3D9BEB}"/>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69366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E9DA-0844-9742-B571-AA7940AFA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A02886-A5AA-6D42-BCD4-13A666307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E31CF4-8C75-EA47-9E9E-F47E10EF5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78BEB-264D-9945-BA90-30155C83FDC5}"/>
              </a:ext>
            </a:extLst>
          </p:cNvPr>
          <p:cNvSpPr>
            <a:spLocks noGrp="1"/>
          </p:cNvSpPr>
          <p:nvPr>
            <p:ph type="dt" sz="half" idx="10"/>
          </p:nvPr>
        </p:nvSpPr>
        <p:spPr/>
        <p:txBody>
          <a:bodyPr/>
          <a:lstStyle/>
          <a:p>
            <a:fld id="{7D553E0F-1692-B24C-A2E3-F815CD1B5F11}" type="datetimeFigureOut">
              <a:rPr lang="en-US" smtClean="0"/>
              <a:t>8/24/2021</a:t>
            </a:fld>
            <a:endParaRPr lang="en-US" dirty="0"/>
          </a:p>
        </p:txBody>
      </p:sp>
      <p:sp>
        <p:nvSpPr>
          <p:cNvPr id="6" name="Footer Placeholder 5">
            <a:extLst>
              <a:ext uri="{FF2B5EF4-FFF2-40B4-BE49-F238E27FC236}">
                <a16:creationId xmlns:a16="http://schemas.microsoft.com/office/drawing/2014/main" id="{50E070B3-E3FC-D14D-9892-340FF14A29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BF35E7-9CD9-724E-B9C6-A6846D085E60}"/>
              </a:ext>
            </a:extLst>
          </p:cNvPr>
          <p:cNvSpPr>
            <a:spLocks noGrp="1"/>
          </p:cNvSpPr>
          <p:nvPr>
            <p:ph type="sldNum" sz="quarter" idx="12"/>
          </p:nvPr>
        </p:nvSpPr>
        <p:spPr/>
        <p:txBody>
          <a:bodyPr/>
          <a:lstStyle/>
          <a:p>
            <a:fld id="{806710C6-074D-F14A-B0D1-F830AE237E29}" type="slidenum">
              <a:rPr lang="en-US" smtClean="0"/>
              <a:t>‹#›</a:t>
            </a:fld>
            <a:endParaRPr lang="en-US" dirty="0"/>
          </a:p>
        </p:txBody>
      </p:sp>
    </p:spTree>
    <p:extLst>
      <p:ext uri="{BB962C8B-B14F-4D97-AF65-F5344CB8AC3E}">
        <p14:creationId xmlns:p14="http://schemas.microsoft.com/office/powerpoint/2010/main" val="119057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08244-A8FC-6648-A1B5-06F0EBC42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22F7B6-1DC7-D34C-AE9C-C62A13BCE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43DBB-9D25-0A4E-9BF8-0F88E3979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53E0F-1692-B24C-A2E3-F815CD1B5F11}" type="datetimeFigureOut">
              <a:rPr lang="en-US" smtClean="0"/>
              <a:t>8/24/2021</a:t>
            </a:fld>
            <a:endParaRPr lang="en-US" dirty="0"/>
          </a:p>
        </p:txBody>
      </p:sp>
      <p:sp>
        <p:nvSpPr>
          <p:cNvPr id="5" name="Footer Placeholder 4">
            <a:extLst>
              <a:ext uri="{FF2B5EF4-FFF2-40B4-BE49-F238E27FC236}">
                <a16:creationId xmlns:a16="http://schemas.microsoft.com/office/drawing/2014/main" id="{CA4C9E6B-F5FC-F349-B526-4F7C7CE47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51B41F-C3C9-584F-B22E-A3335C67A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10C6-074D-F14A-B0D1-F830AE237E29}" type="slidenum">
              <a:rPr lang="en-US" smtClean="0"/>
              <a:t>‹#›</a:t>
            </a:fld>
            <a:endParaRPr lang="en-US" dirty="0"/>
          </a:p>
        </p:txBody>
      </p:sp>
    </p:spTree>
    <p:extLst>
      <p:ext uri="{BB962C8B-B14F-4D97-AF65-F5344CB8AC3E}">
        <p14:creationId xmlns:p14="http://schemas.microsoft.com/office/powerpoint/2010/main" val="933014280"/>
      </p:ext>
    </p:extLst>
  </p:cSld>
  <p:clrMap bg1="lt1" tx1="dk1" bg2="lt2" tx2="dk2" accent1="accent1" accent2="accent2" accent3="accent3" accent4="accent4" accent5="accent5" accent6="accent6" hlink="hlink" folHlink="folHlink"/>
  <p:sldLayoutIdLst>
    <p:sldLayoutId id="2147483735"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AD7064-C2CA-47F3-AC9C-57809B137DC5}"/>
              </a:ext>
            </a:extLst>
          </p:cNvPr>
          <p:cNvSpPr>
            <a:spLocks noGrp="1" noChangeArrowheads="1"/>
          </p:cNvSpPr>
          <p:nvPr>
            <p:ph type="title"/>
          </p:nvPr>
        </p:nvSpPr>
        <p:spPr bwMode="auto">
          <a:xfrm>
            <a:off x="2235200" y="457200"/>
            <a:ext cx="934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ED66D0-1F53-4E78-8426-58855936D3ED}"/>
              </a:ext>
            </a:extLst>
          </p:cNvPr>
          <p:cNvSpPr>
            <a:spLocks noGrp="1" noChangeArrowheads="1"/>
          </p:cNvSpPr>
          <p:nvPr>
            <p:ph type="body" idx="1"/>
          </p:nvPr>
        </p:nvSpPr>
        <p:spPr bwMode="auto">
          <a:xfrm>
            <a:off x="2235200" y="19812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DC96A0E3-F991-46E2-9262-5F736BB90E0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dirty="0"/>
          </a:p>
        </p:txBody>
      </p:sp>
      <p:sp>
        <p:nvSpPr>
          <p:cNvPr id="10245" name="Rectangle 5">
            <a:extLst>
              <a:ext uri="{FF2B5EF4-FFF2-40B4-BE49-F238E27FC236}">
                <a16:creationId xmlns:a16="http://schemas.microsoft.com/office/drawing/2014/main" id="{6267F920-95A4-486D-87FB-000D9CB64F53}"/>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8CD6791D-F2B3-42E8-A267-F6A9E585F836}" type="slidenum">
              <a:rPr lang="en-US" altLang="en-US"/>
              <a:pPr>
                <a:defRPr/>
              </a:pPr>
              <a:t>‹#›</a:t>
            </a:fld>
            <a:endParaRPr lang="en-US" altLang="en-US" dirty="0"/>
          </a:p>
        </p:txBody>
      </p:sp>
      <p:sp>
        <p:nvSpPr>
          <p:cNvPr id="1030" name="Line 6">
            <a:extLst>
              <a:ext uri="{FF2B5EF4-FFF2-40B4-BE49-F238E27FC236}">
                <a16:creationId xmlns:a16="http://schemas.microsoft.com/office/drawing/2014/main" id="{6AF451AA-1BD8-4E16-A59C-B977F77F3398}"/>
              </a:ext>
            </a:extLst>
          </p:cNvPr>
          <p:cNvSpPr>
            <a:spLocks noChangeShapeType="1"/>
          </p:cNvSpPr>
          <p:nvPr/>
        </p:nvSpPr>
        <p:spPr bwMode="auto">
          <a:xfrm>
            <a:off x="355600" y="6172200"/>
            <a:ext cx="114808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Line 7">
            <a:extLst>
              <a:ext uri="{FF2B5EF4-FFF2-40B4-BE49-F238E27FC236}">
                <a16:creationId xmlns:a16="http://schemas.microsoft.com/office/drawing/2014/main" id="{8FDF7101-59ED-4CB6-BA02-64F99CEB4308}"/>
              </a:ext>
            </a:extLst>
          </p:cNvPr>
          <p:cNvSpPr>
            <a:spLocks noChangeShapeType="1"/>
          </p:cNvSpPr>
          <p:nvPr/>
        </p:nvSpPr>
        <p:spPr bwMode="auto">
          <a:xfrm>
            <a:off x="304800" y="304800"/>
            <a:ext cx="114808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032" name="Group 8">
            <a:extLst>
              <a:ext uri="{FF2B5EF4-FFF2-40B4-BE49-F238E27FC236}">
                <a16:creationId xmlns:a16="http://schemas.microsoft.com/office/drawing/2014/main" id="{1EABFD47-D5BA-4A2E-A04E-F60F7304A400}"/>
              </a:ext>
            </a:extLst>
          </p:cNvPr>
          <p:cNvGrpSpPr>
            <a:grpSpLocks/>
          </p:cNvGrpSpPr>
          <p:nvPr/>
        </p:nvGrpSpPr>
        <p:grpSpPr bwMode="auto">
          <a:xfrm>
            <a:off x="304800" y="457200"/>
            <a:ext cx="1661584" cy="1371600"/>
            <a:chOff x="144" y="288"/>
            <a:chExt cx="785" cy="864"/>
          </a:xfrm>
        </p:grpSpPr>
        <p:sp>
          <p:nvSpPr>
            <p:cNvPr id="1034" name="Rectangle 9">
              <a:extLst>
                <a:ext uri="{FF2B5EF4-FFF2-40B4-BE49-F238E27FC236}">
                  <a16:creationId xmlns:a16="http://schemas.microsoft.com/office/drawing/2014/main" id="{0B99C8EA-D4F2-4766-A630-12D725D58EAF}"/>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5" name="Rectangle 10">
              <a:extLst>
                <a:ext uri="{FF2B5EF4-FFF2-40B4-BE49-F238E27FC236}">
                  <a16:creationId xmlns:a16="http://schemas.microsoft.com/office/drawing/2014/main" id="{B1D590A3-B213-48C7-8EA5-23EF05D82A84}"/>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6" name="Rectangle 11">
              <a:extLst>
                <a:ext uri="{FF2B5EF4-FFF2-40B4-BE49-F238E27FC236}">
                  <a16:creationId xmlns:a16="http://schemas.microsoft.com/office/drawing/2014/main" id="{F73239E3-7A34-4D61-B7D3-498E04DF39CD}"/>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7" name="Rectangle 12">
              <a:extLst>
                <a:ext uri="{FF2B5EF4-FFF2-40B4-BE49-F238E27FC236}">
                  <a16:creationId xmlns:a16="http://schemas.microsoft.com/office/drawing/2014/main" id="{4858F6DF-A27D-46C1-9EA8-6E91D5F3698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8" name="Rectangle 13">
              <a:extLst>
                <a:ext uri="{FF2B5EF4-FFF2-40B4-BE49-F238E27FC236}">
                  <a16:creationId xmlns:a16="http://schemas.microsoft.com/office/drawing/2014/main" id="{B5BC3C6E-491A-4F77-8BA4-0FC3B6DE4DC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9" name="Rectangle 14">
              <a:extLst>
                <a:ext uri="{FF2B5EF4-FFF2-40B4-BE49-F238E27FC236}">
                  <a16:creationId xmlns:a16="http://schemas.microsoft.com/office/drawing/2014/main" id="{2A3EBE86-C34A-4F3B-804B-9E306963CE2F}"/>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0" name="Rectangle 15">
              <a:extLst>
                <a:ext uri="{FF2B5EF4-FFF2-40B4-BE49-F238E27FC236}">
                  <a16:creationId xmlns:a16="http://schemas.microsoft.com/office/drawing/2014/main" id="{F0856111-0111-49FB-BD86-43DF586F4416}"/>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1" name="Rectangle 16">
              <a:extLst>
                <a:ext uri="{FF2B5EF4-FFF2-40B4-BE49-F238E27FC236}">
                  <a16:creationId xmlns:a16="http://schemas.microsoft.com/office/drawing/2014/main" id="{C5845021-BD8D-411A-98F1-A6B9E424F369}"/>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2" name="Rectangle 17">
              <a:extLst>
                <a:ext uri="{FF2B5EF4-FFF2-40B4-BE49-F238E27FC236}">
                  <a16:creationId xmlns:a16="http://schemas.microsoft.com/office/drawing/2014/main" id="{86B6A68A-5632-4C2C-93CB-D6F58D65CB12}"/>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3" name="Rectangle 18">
              <a:extLst>
                <a:ext uri="{FF2B5EF4-FFF2-40B4-BE49-F238E27FC236}">
                  <a16:creationId xmlns:a16="http://schemas.microsoft.com/office/drawing/2014/main" id="{5B9A82E3-7366-43F9-A447-F8EC5201A813}"/>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4" name="Rectangle 19">
              <a:extLst>
                <a:ext uri="{FF2B5EF4-FFF2-40B4-BE49-F238E27FC236}">
                  <a16:creationId xmlns:a16="http://schemas.microsoft.com/office/drawing/2014/main" id="{949C2344-70CD-4B9F-923D-92C1213F06F2}"/>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5" name="Rectangle 20">
              <a:extLst>
                <a:ext uri="{FF2B5EF4-FFF2-40B4-BE49-F238E27FC236}">
                  <a16:creationId xmlns:a16="http://schemas.microsoft.com/office/drawing/2014/main" id="{DE2433A0-6B8A-4639-ACB7-081898F4A446}"/>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6" name="Rectangle 21">
              <a:extLst>
                <a:ext uri="{FF2B5EF4-FFF2-40B4-BE49-F238E27FC236}">
                  <a16:creationId xmlns:a16="http://schemas.microsoft.com/office/drawing/2014/main" id="{CD351E30-7C96-4760-9A47-51F9756A310B}"/>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sp>
        <p:nvSpPr>
          <p:cNvPr id="10262" name="Rectangle 22">
            <a:extLst>
              <a:ext uri="{FF2B5EF4-FFF2-40B4-BE49-F238E27FC236}">
                <a16:creationId xmlns:a16="http://schemas.microsoft.com/office/drawing/2014/main" id="{D48355A1-FC3F-4E39-8B5F-3B219B6DDFA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734" r:id="rId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AD7064-C2CA-47F3-AC9C-57809B137DC5}"/>
              </a:ext>
            </a:extLst>
          </p:cNvPr>
          <p:cNvSpPr>
            <a:spLocks noGrp="1" noChangeArrowheads="1"/>
          </p:cNvSpPr>
          <p:nvPr>
            <p:ph type="title"/>
          </p:nvPr>
        </p:nvSpPr>
        <p:spPr bwMode="auto">
          <a:xfrm>
            <a:off x="2235200" y="457200"/>
            <a:ext cx="934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ED66D0-1F53-4E78-8426-58855936D3ED}"/>
              </a:ext>
            </a:extLst>
          </p:cNvPr>
          <p:cNvSpPr>
            <a:spLocks noGrp="1" noChangeArrowheads="1"/>
          </p:cNvSpPr>
          <p:nvPr>
            <p:ph type="body" idx="1"/>
          </p:nvPr>
        </p:nvSpPr>
        <p:spPr bwMode="auto">
          <a:xfrm>
            <a:off x="2235200" y="19812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DC96A0E3-F991-46E2-9262-5F736BB90E0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dirty="0"/>
          </a:p>
        </p:txBody>
      </p:sp>
      <p:sp>
        <p:nvSpPr>
          <p:cNvPr id="10245" name="Rectangle 5">
            <a:extLst>
              <a:ext uri="{FF2B5EF4-FFF2-40B4-BE49-F238E27FC236}">
                <a16:creationId xmlns:a16="http://schemas.microsoft.com/office/drawing/2014/main" id="{6267F920-95A4-486D-87FB-000D9CB64F53}"/>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8CD6791D-F2B3-42E8-A267-F6A9E585F836}" type="slidenum">
              <a:rPr lang="en-US" altLang="en-US"/>
              <a:pPr>
                <a:defRPr/>
              </a:pPr>
              <a:t>‹#›</a:t>
            </a:fld>
            <a:endParaRPr lang="en-US" altLang="en-US" dirty="0"/>
          </a:p>
        </p:txBody>
      </p:sp>
      <p:sp>
        <p:nvSpPr>
          <p:cNvPr id="1030" name="Line 6">
            <a:extLst>
              <a:ext uri="{FF2B5EF4-FFF2-40B4-BE49-F238E27FC236}">
                <a16:creationId xmlns:a16="http://schemas.microsoft.com/office/drawing/2014/main" id="{6AF451AA-1BD8-4E16-A59C-B977F77F3398}"/>
              </a:ext>
            </a:extLst>
          </p:cNvPr>
          <p:cNvSpPr>
            <a:spLocks noChangeShapeType="1"/>
          </p:cNvSpPr>
          <p:nvPr/>
        </p:nvSpPr>
        <p:spPr bwMode="auto">
          <a:xfrm>
            <a:off x="355600" y="6172200"/>
            <a:ext cx="114808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Line 7">
            <a:extLst>
              <a:ext uri="{FF2B5EF4-FFF2-40B4-BE49-F238E27FC236}">
                <a16:creationId xmlns:a16="http://schemas.microsoft.com/office/drawing/2014/main" id="{8FDF7101-59ED-4CB6-BA02-64F99CEB4308}"/>
              </a:ext>
            </a:extLst>
          </p:cNvPr>
          <p:cNvSpPr>
            <a:spLocks noChangeShapeType="1"/>
          </p:cNvSpPr>
          <p:nvPr/>
        </p:nvSpPr>
        <p:spPr bwMode="auto">
          <a:xfrm>
            <a:off x="304800" y="304800"/>
            <a:ext cx="114808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032" name="Group 8">
            <a:extLst>
              <a:ext uri="{FF2B5EF4-FFF2-40B4-BE49-F238E27FC236}">
                <a16:creationId xmlns:a16="http://schemas.microsoft.com/office/drawing/2014/main" id="{1EABFD47-D5BA-4A2E-A04E-F60F7304A400}"/>
              </a:ext>
            </a:extLst>
          </p:cNvPr>
          <p:cNvGrpSpPr>
            <a:grpSpLocks/>
          </p:cNvGrpSpPr>
          <p:nvPr/>
        </p:nvGrpSpPr>
        <p:grpSpPr bwMode="auto">
          <a:xfrm>
            <a:off x="304800" y="457200"/>
            <a:ext cx="1661584" cy="1371600"/>
            <a:chOff x="144" y="288"/>
            <a:chExt cx="785" cy="864"/>
          </a:xfrm>
        </p:grpSpPr>
        <p:sp>
          <p:nvSpPr>
            <p:cNvPr id="1034" name="Rectangle 9">
              <a:extLst>
                <a:ext uri="{FF2B5EF4-FFF2-40B4-BE49-F238E27FC236}">
                  <a16:creationId xmlns:a16="http://schemas.microsoft.com/office/drawing/2014/main" id="{0B99C8EA-D4F2-4766-A630-12D725D58EAF}"/>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5" name="Rectangle 10">
              <a:extLst>
                <a:ext uri="{FF2B5EF4-FFF2-40B4-BE49-F238E27FC236}">
                  <a16:creationId xmlns:a16="http://schemas.microsoft.com/office/drawing/2014/main" id="{B1D590A3-B213-48C7-8EA5-23EF05D82A84}"/>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6" name="Rectangle 11">
              <a:extLst>
                <a:ext uri="{FF2B5EF4-FFF2-40B4-BE49-F238E27FC236}">
                  <a16:creationId xmlns:a16="http://schemas.microsoft.com/office/drawing/2014/main" id="{F73239E3-7A34-4D61-B7D3-498E04DF39CD}"/>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7" name="Rectangle 12">
              <a:extLst>
                <a:ext uri="{FF2B5EF4-FFF2-40B4-BE49-F238E27FC236}">
                  <a16:creationId xmlns:a16="http://schemas.microsoft.com/office/drawing/2014/main" id="{4858F6DF-A27D-46C1-9EA8-6E91D5F3698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8" name="Rectangle 13">
              <a:extLst>
                <a:ext uri="{FF2B5EF4-FFF2-40B4-BE49-F238E27FC236}">
                  <a16:creationId xmlns:a16="http://schemas.microsoft.com/office/drawing/2014/main" id="{B5BC3C6E-491A-4F77-8BA4-0FC3B6DE4DC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9" name="Rectangle 14">
              <a:extLst>
                <a:ext uri="{FF2B5EF4-FFF2-40B4-BE49-F238E27FC236}">
                  <a16:creationId xmlns:a16="http://schemas.microsoft.com/office/drawing/2014/main" id="{2A3EBE86-C34A-4F3B-804B-9E306963CE2F}"/>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0" name="Rectangle 15">
              <a:extLst>
                <a:ext uri="{FF2B5EF4-FFF2-40B4-BE49-F238E27FC236}">
                  <a16:creationId xmlns:a16="http://schemas.microsoft.com/office/drawing/2014/main" id="{F0856111-0111-49FB-BD86-43DF586F4416}"/>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1" name="Rectangle 16">
              <a:extLst>
                <a:ext uri="{FF2B5EF4-FFF2-40B4-BE49-F238E27FC236}">
                  <a16:creationId xmlns:a16="http://schemas.microsoft.com/office/drawing/2014/main" id="{C5845021-BD8D-411A-98F1-A6B9E424F369}"/>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2" name="Rectangle 17">
              <a:extLst>
                <a:ext uri="{FF2B5EF4-FFF2-40B4-BE49-F238E27FC236}">
                  <a16:creationId xmlns:a16="http://schemas.microsoft.com/office/drawing/2014/main" id="{86B6A68A-5632-4C2C-93CB-D6F58D65CB12}"/>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3" name="Rectangle 18">
              <a:extLst>
                <a:ext uri="{FF2B5EF4-FFF2-40B4-BE49-F238E27FC236}">
                  <a16:creationId xmlns:a16="http://schemas.microsoft.com/office/drawing/2014/main" id="{5B9A82E3-7366-43F9-A447-F8EC5201A813}"/>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4" name="Rectangle 19">
              <a:extLst>
                <a:ext uri="{FF2B5EF4-FFF2-40B4-BE49-F238E27FC236}">
                  <a16:creationId xmlns:a16="http://schemas.microsoft.com/office/drawing/2014/main" id="{949C2344-70CD-4B9F-923D-92C1213F06F2}"/>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5" name="Rectangle 20">
              <a:extLst>
                <a:ext uri="{FF2B5EF4-FFF2-40B4-BE49-F238E27FC236}">
                  <a16:creationId xmlns:a16="http://schemas.microsoft.com/office/drawing/2014/main" id="{DE2433A0-6B8A-4639-ACB7-081898F4A446}"/>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6" name="Rectangle 21">
              <a:extLst>
                <a:ext uri="{FF2B5EF4-FFF2-40B4-BE49-F238E27FC236}">
                  <a16:creationId xmlns:a16="http://schemas.microsoft.com/office/drawing/2014/main" id="{CD351E30-7C96-4760-9A47-51F9756A310B}"/>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sp>
        <p:nvSpPr>
          <p:cNvPr id="10262" name="Rectangle 22">
            <a:extLst>
              <a:ext uri="{FF2B5EF4-FFF2-40B4-BE49-F238E27FC236}">
                <a16:creationId xmlns:a16="http://schemas.microsoft.com/office/drawing/2014/main" id="{D48355A1-FC3F-4E39-8B5F-3B219B6DDFA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737" r:id="rId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AD7064-C2CA-47F3-AC9C-57809B137DC5}"/>
              </a:ext>
            </a:extLst>
          </p:cNvPr>
          <p:cNvSpPr>
            <a:spLocks noGrp="1" noChangeArrowheads="1"/>
          </p:cNvSpPr>
          <p:nvPr>
            <p:ph type="title"/>
          </p:nvPr>
        </p:nvSpPr>
        <p:spPr bwMode="auto">
          <a:xfrm>
            <a:off x="2235200" y="457200"/>
            <a:ext cx="934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ED66D0-1F53-4E78-8426-58855936D3ED}"/>
              </a:ext>
            </a:extLst>
          </p:cNvPr>
          <p:cNvSpPr>
            <a:spLocks noGrp="1" noChangeArrowheads="1"/>
          </p:cNvSpPr>
          <p:nvPr>
            <p:ph type="body" idx="1"/>
          </p:nvPr>
        </p:nvSpPr>
        <p:spPr bwMode="auto">
          <a:xfrm>
            <a:off x="2235200" y="19812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DC96A0E3-F991-46E2-9262-5F736BB90E0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dirty="0"/>
          </a:p>
        </p:txBody>
      </p:sp>
      <p:sp>
        <p:nvSpPr>
          <p:cNvPr id="10245" name="Rectangle 5">
            <a:extLst>
              <a:ext uri="{FF2B5EF4-FFF2-40B4-BE49-F238E27FC236}">
                <a16:creationId xmlns:a16="http://schemas.microsoft.com/office/drawing/2014/main" id="{6267F920-95A4-486D-87FB-000D9CB64F53}"/>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8CD6791D-F2B3-42E8-A267-F6A9E585F836}" type="slidenum">
              <a:rPr lang="en-US" altLang="en-US"/>
              <a:pPr>
                <a:defRPr/>
              </a:pPr>
              <a:t>‹#›</a:t>
            </a:fld>
            <a:endParaRPr lang="en-US" altLang="en-US" dirty="0"/>
          </a:p>
        </p:txBody>
      </p:sp>
      <p:sp>
        <p:nvSpPr>
          <p:cNvPr id="1030" name="Line 6">
            <a:extLst>
              <a:ext uri="{FF2B5EF4-FFF2-40B4-BE49-F238E27FC236}">
                <a16:creationId xmlns:a16="http://schemas.microsoft.com/office/drawing/2014/main" id="{6AF451AA-1BD8-4E16-A59C-B977F77F3398}"/>
              </a:ext>
            </a:extLst>
          </p:cNvPr>
          <p:cNvSpPr>
            <a:spLocks noChangeShapeType="1"/>
          </p:cNvSpPr>
          <p:nvPr/>
        </p:nvSpPr>
        <p:spPr bwMode="auto">
          <a:xfrm>
            <a:off x="355600" y="6172200"/>
            <a:ext cx="114808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Line 7">
            <a:extLst>
              <a:ext uri="{FF2B5EF4-FFF2-40B4-BE49-F238E27FC236}">
                <a16:creationId xmlns:a16="http://schemas.microsoft.com/office/drawing/2014/main" id="{8FDF7101-59ED-4CB6-BA02-64F99CEB4308}"/>
              </a:ext>
            </a:extLst>
          </p:cNvPr>
          <p:cNvSpPr>
            <a:spLocks noChangeShapeType="1"/>
          </p:cNvSpPr>
          <p:nvPr/>
        </p:nvSpPr>
        <p:spPr bwMode="auto">
          <a:xfrm>
            <a:off x="304800" y="304800"/>
            <a:ext cx="114808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032" name="Group 8">
            <a:extLst>
              <a:ext uri="{FF2B5EF4-FFF2-40B4-BE49-F238E27FC236}">
                <a16:creationId xmlns:a16="http://schemas.microsoft.com/office/drawing/2014/main" id="{1EABFD47-D5BA-4A2E-A04E-F60F7304A400}"/>
              </a:ext>
            </a:extLst>
          </p:cNvPr>
          <p:cNvGrpSpPr>
            <a:grpSpLocks/>
          </p:cNvGrpSpPr>
          <p:nvPr/>
        </p:nvGrpSpPr>
        <p:grpSpPr bwMode="auto">
          <a:xfrm>
            <a:off x="304800" y="457200"/>
            <a:ext cx="1661584" cy="1371600"/>
            <a:chOff x="144" y="288"/>
            <a:chExt cx="785" cy="864"/>
          </a:xfrm>
        </p:grpSpPr>
        <p:sp>
          <p:nvSpPr>
            <p:cNvPr id="1034" name="Rectangle 9">
              <a:extLst>
                <a:ext uri="{FF2B5EF4-FFF2-40B4-BE49-F238E27FC236}">
                  <a16:creationId xmlns:a16="http://schemas.microsoft.com/office/drawing/2014/main" id="{0B99C8EA-D4F2-4766-A630-12D725D58EAF}"/>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5" name="Rectangle 10">
              <a:extLst>
                <a:ext uri="{FF2B5EF4-FFF2-40B4-BE49-F238E27FC236}">
                  <a16:creationId xmlns:a16="http://schemas.microsoft.com/office/drawing/2014/main" id="{B1D590A3-B213-48C7-8EA5-23EF05D82A84}"/>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6" name="Rectangle 11">
              <a:extLst>
                <a:ext uri="{FF2B5EF4-FFF2-40B4-BE49-F238E27FC236}">
                  <a16:creationId xmlns:a16="http://schemas.microsoft.com/office/drawing/2014/main" id="{F73239E3-7A34-4D61-B7D3-498E04DF39CD}"/>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7" name="Rectangle 12">
              <a:extLst>
                <a:ext uri="{FF2B5EF4-FFF2-40B4-BE49-F238E27FC236}">
                  <a16:creationId xmlns:a16="http://schemas.microsoft.com/office/drawing/2014/main" id="{4858F6DF-A27D-46C1-9EA8-6E91D5F3698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8" name="Rectangle 13">
              <a:extLst>
                <a:ext uri="{FF2B5EF4-FFF2-40B4-BE49-F238E27FC236}">
                  <a16:creationId xmlns:a16="http://schemas.microsoft.com/office/drawing/2014/main" id="{B5BC3C6E-491A-4F77-8BA4-0FC3B6DE4DC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9" name="Rectangle 14">
              <a:extLst>
                <a:ext uri="{FF2B5EF4-FFF2-40B4-BE49-F238E27FC236}">
                  <a16:creationId xmlns:a16="http://schemas.microsoft.com/office/drawing/2014/main" id="{2A3EBE86-C34A-4F3B-804B-9E306963CE2F}"/>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0" name="Rectangle 15">
              <a:extLst>
                <a:ext uri="{FF2B5EF4-FFF2-40B4-BE49-F238E27FC236}">
                  <a16:creationId xmlns:a16="http://schemas.microsoft.com/office/drawing/2014/main" id="{F0856111-0111-49FB-BD86-43DF586F4416}"/>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1" name="Rectangle 16">
              <a:extLst>
                <a:ext uri="{FF2B5EF4-FFF2-40B4-BE49-F238E27FC236}">
                  <a16:creationId xmlns:a16="http://schemas.microsoft.com/office/drawing/2014/main" id="{C5845021-BD8D-411A-98F1-A6B9E424F369}"/>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2" name="Rectangle 17">
              <a:extLst>
                <a:ext uri="{FF2B5EF4-FFF2-40B4-BE49-F238E27FC236}">
                  <a16:creationId xmlns:a16="http://schemas.microsoft.com/office/drawing/2014/main" id="{86B6A68A-5632-4C2C-93CB-D6F58D65CB12}"/>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3" name="Rectangle 18">
              <a:extLst>
                <a:ext uri="{FF2B5EF4-FFF2-40B4-BE49-F238E27FC236}">
                  <a16:creationId xmlns:a16="http://schemas.microsoft.com/office/drawing/2014/main" id="{5B9A82E3-7366-43F9-A447-F8EC5201A813}"/>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4" name="Rectangle 19">
              <a:extLst>
                <a:ext uri="{FF2B5EF4-FFF2-40B4-BE49-F238E27FC236}">
                  <a16:creationId xmlns:a16="http://schemas.microsoft.com/office/drawing/2014/main" id="{949C2344-70CD-4B9F-923D-92C1213F06F2}"/>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5" name="Rectangle 20">
              <a:extLst>
                <a:ext uri="{FF2B5EF4-FFF2-40B4-BE49-F238E27FC236}">
                  <a16:creationId xmlns:a16="http://schemas.microsoft.com/office/drawing/2014/main" id="{DE2433A0-6B8A-4639-ACB7-081898F4A446}"/>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6" name="Rectangle 21">
              <a:extLst>
                <a:ext uri="{FF2B5EF4-FFF2-40B4-BE49-F238E27FC236}">
                  <a16:creationId xmlns:a16="http://schemas.microsoft.com/office/drawing/2014/main" id="{CD351E30-7C96-4760-9A47-51F9756A310B}"/>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sp>
        <p:nvSpPr>
          <p:cNvPr id="10262" name="Rectangle 22">
            <a:extLst>
              <a:ext uri="{FF2B5EF4-FFF2-40B4-BE49-F238E27FC236}">
                <a16:creationId xmlns:a16="http://schemas.microsoft.com/office/drawing/2014/main" id="{D48355A1-FC3F-4E39-8B5F-3B219B6DDFA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739" r:id="rId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AD7064-C2CA-47F3-AC9C-57809B137DC5}"/>
              </a:ext>
            </a:extLst>
          </p:cNvPr>
          <p:cNvSpPr>
            <a:spLocks noGrp="1" noChangeArrowheads="1"/>
          </p:cNvSpPr>
          <p:nvPr>
            <p:ph type="title"/>
          </p:nvPr>
        </p:nvSpPr>
        <p:spPr bwMode="auto">
          <a:xfrm>
            <a:off x="2235200" y="457200"/>
            <a:ext cx="934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ED66D0-1F53-4E78-8426-58855936D3ED}"/>
              </a:ext>
            </a:extLst>
          </p:cNvPr>
          <p:cNvSpPr>
            <a:spLocks noGrp="1" noChangeArrowheads="1"/>
          </p:cNvSpPr>
          <p:nvPr>
            <p:ph type="body" idx="1"/>
          </p:nvPr>
        </p:nvSpPr>
        <p:spPr bwMode="auto">
          <a:xfrm>
            <a:off x="2235200" y="19812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DC96A0E3-F991-46E2-9262-5F736BB90E0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dirty="0"/>
          </a:p>
        </p:txBody>
      </p:sp>
      <p:sp>
        <p:nvSpPr>
          <p:cNvPr id="10245" name="Rectangle 5">
            <a:extLst>
              <a:ext uri="{FF2B5EF4-FFF2-40B4-BE49-F238E27FC236}">
                <a16:creationId xmlns:a16="http://schemas.microsoft.com/office/drawing/2014/main" id="{6267F920-95A4-486D-87FB-000D9CB64F53}"/>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8CD6791D-F2B3-42E8-A267-F6A9E585F836}" type="slidenum">
              <a:rPr lang="en-US" altLang="en-US"/>
              <a:pPr>
                <a:defRPr/>
              </a:pPr>
              <a:t>‹#›</a:t>
            </a:fld>
            <a:endParaRPr lang="en-US" altLang="en-US" dirty="0"/>
          </a:p>
        </p:txBody>
      </p:sp>
      <p:sp>
        <p:nvSpPr>
          <p:cNvPr id="1030" name="Line 6">
            <a:extLst>
              <a:ext uri="{FF2B5EF4-FFF2-40B4-BE49-F238E27FC236}">
                <a16:creationId xmlns:a16="http://schemas.microsoft.com/office/drawing/2014/main" id="{6AF451AA-1BD8-4E16-A59C-B977F77F3398}"/>
              </a:ext>
            </a:extLst>
          </p:cNvPr>
          <p:cNvSpPr>
            <a:spLocks noChangeShapeType="1"/>
          </p:cNvSpPr>
          <p:nvPr/>
        </p:nvSpPr>
        <p:spPr bwMode="auto">
          <a:xfrm>
            <a:off x="355600" y="6172200"/>
            <a:ext cx="114808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Line 7">
            <a:extLst>
              <a:ext uri="{FF2B5EF4-FFF2-40B4-BE49-F238E27FC236}">
                <a16:creationId xmlns:a16="http://schemas.microsoft.com/office/drawing/2014/main" id="{8FDF7101-59ED-4CB6-BA02-64F99CEB4308}"/>
              </a:ext>
            </a:extLst>
          </p:cNvPr>
          <p:cNvSpPr>
            <a:spLocks noChangeShapeType="1"/>
          </p:cNvSpPr>
          <p:nvPr/>
        </p:nvSpPr>
        <p:spPr bwMode="auto">
          <a:xfrm>
            <a:off x="304800" y="304800"/>
            <a:ext cx="114808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032" name="Group 8">
            <a:extLst>
              <a:ext uri="{FF2B5EF4-FFF2-40B4-BE49-F238E27FC236}">
                <a16:creationId xmlns:a16="http://schemas.microsoft.com/office/drawing/2014/main" id="{1EABFD47-D5BA-4A2E-A04E-F60F7304A400}"/>
              </a:ext>
            </a:extLst>
          </p:cNvPr>
          <p:cNvGrpSpPr>
            <a:grpSpLocks/>
          </p:cNvGrpSpPr>
          <p:nvPr/>
        </p:nvGrpSpPr>
        <p:grpSpPr bwMode="auto">
          <a:xfrm>
            <a:off x="304800" y="457200"/>
            <a:ext cx="1661584" cy="1371600"/>
            <a:chOff x="144" y="288"/>
            <a:chExt cx="785" cy="864"/>
          </a:xfrm>
        </p:grpSpPr>
        <p:sp>
          <p:nvSpPr>
            <p:cNvPr id="1034" name="Rectangle 9">
              <a:extLst>
                <a:ext uri="{FF2B5EF4-FFF2-40B4-BE49-F238E27FC236}">
                  <a16:creationId xmlns:a16="http://schemas.microsoft.com/office/drawing/2014/main" id="{0B99C8EA-D4F2-4766-A630-12D725D58EAF}"/>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5" name="Rectangle 10">
              <a:extLst>
                <a:ext uri="{FF2B5EF4-FFF2-40B4-BE49-F238E27FC236}">
                  <a16:creationId xmlns:a16="http://schemas.microsoft.com/office/drawing/2014/main" id="{B1D590A3-B213-48C7-8EA5-23EF05D82A84}"/>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6" name="Rectangle 11">
              <a:extLst>
                <a:ext uri="{FF2B5EF4-FFF2-40B4-BE49-F238E27FC236}">
                  <a16:creationId xmlns:a16="http://schemas.microsoft.com/office/drawing/2014/main" id="{F73239E3-7A34-4D61-B7D3-498E04DF39CD}"/>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7" name="Rectangle 12">
              <a:extLst>
                <a:ext uri="{FF2B5EF4-FFF2-40B4-BE49-F238E27FC236}">
                  <a16:creationId xmlns:a16="http://schemas.microsoft.com/office/drawing/2014/main" id="{4858F6DF-A27D-46C1-9EA8-6E91D5F3698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8" name="Rectangle 13">
              <a:extLst>
                <a:ext uri="{FF2B5EF4-FFF2-40B4-BE49-F238E27FC236}">
                  <a16:creationId xmlns:a16="http://schemas.microsoft.com/office/drawing/2014/main" id="{B5BC3C6E-491A-4F77-8BA4-0FC3B6DE4DC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9" name="Rectangle 14">
              <a:extLst>
                <a:ext uri="{FF2B5EF4-FFF2-40B4-BE49-F238E27FC236}">
                  <a16:creationId xmlns:a16="http://schemas.microsoft.com/office/drawing/2014/main" id="{2A3EBE86-C34A-4F3B-804B-9E306963CE2F}"/>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0" name="Rectangle 15">
              <a:extLst>
                <a:ext uri="{FF2B5EF4-FFF2-40B4-BE49-F238E27FC236}">
                  <a16:creationId xmlns:a16="http://schemas.microsoft.com/office/drawing/2014/main" id="{F0856111-0111-49FB-BD86-43DF586F4416}"/>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1" name="Rectangle 16">
              <a:extLst>
                <a:ext uri="{FF2B5EF4-FFF2-40B4-BE49-F238E27FC236}">
                  <a16:creationId xmlns:a16="http://schemas.microsoft.com/office/drawing/2014/main" id="{C5845021-BD8D-411A-98F1-A6B9E424F369}"/>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2" name="Rectangle 17">
              <a:extLst>
                <a:ext uri="{FF2B5EF4-FFF2-40B4-BE49-F238E27FC236}">
                  <a16:creationId xmlns:a16="http://schemas.microsoft.com/office/drawing/2014/main" id="{86B6A68A-5632-4C2C-93CB-D6F58D65CB12}"/>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3" name="Rectangle 18">
              <a:extLst>
                <a:ext uri="{FF2B5EF4-FFF2-40B4-BE49-F238E27FC236}">
                  <a16:creationId xmlns:a16="http://schemas.microsoft.com/office/drawing/2014/main" id="{5B9A82E3-7366-43F9-A447-F8EC5201A813}"/>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4" name="Rectangle 19">
              <a:extLst>
                <a:ext uri="{FF2B5EF4-FFF2-40B4-BE49-F238E27FC236}">
                  <a16:creationId xmlns:a16="http://schemas.microsoft.com/office/drawing/2014/main" id="{949C2344-70CD-4B9F-923D-92C1213F06F2}"/>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5" name="Rectangle 20">
              <a:extLst>
                <a:ext uri="{FF2B5EF4-FFF2-40B4-BE49-F238E27FC236}">
                  <a16:creationId xmlns:a16="http://schemas.microsoft.com/office/drawing/2014/main" id="{DE2433A0-6B8A-4639-ACB7-081898F4A446}"/>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6" name="Rectangle 21">
              <a:extLst>
                <a:ext uri="{FF2B5EF4-FFF2-40B4-BE49-F238E27FC236}">
                  <a16:creationId xmlns:a16="http://schemas.microsoft.com/office/drawing/2014/main" id="{CD351E30-7C96-4760-9A47-51F9756A310B}"/>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sp>
        <p:nvSpPr>
          <p:cNvPr id="10262" name="Rectangle 22">
            <a:extLst>
              <a:ext uri="{FF2B5EF4-FFF2-40B4-BE49-F238E27FC236}">
                <a16:creationId xmlns:a16="http://schemas.microsoft.com/office/drawing/2014/main" id="{D48355A1-FC3F-4E39-8B5F-3B219B6DDFA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741" r:id="rId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AD7064-C2CA-47F3-AC9C-57809B137DC5}"/>
              </a:ext>
            </a:extLst>
          </p:cNvPr>
          <p:cNvSpPr>
            <a:spLocks noGrp="1" noChangeArrowheads="1"/>
          </p:cNvSpPr>
          <p:nvPr>
            <p:ph type="title"/>
          </p:nvPr>
        </p:nvSpPr>
        <p:spPr bwMode="auto">
          <a:xfrm>
            <a:off x="2235200" y="457200"/>
            <a:ext cx="934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ED66D0-1F53-4E78-8426-58855936D3ED}"/>
              </a:ext>
            </a:extLst>
          </p:cNvPr>
          <p:cNvSpPr>
            <a:spLocks noGrp="1" noChangeArrowheads="1"/>
          </p:cNvSpPr>
          <p:nvPr>
            <p:ph type="body" idx="1"/>
          </p:nvPr>
        </p:nvSpPr>
        <p:spPr bwMode="auto">
          <a:xfrm>
            <a:off x="2235200" y="19812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DC96A0E3-F991-46E2-9262-5F736BB90E0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dirty="0"/>
          </a:p>
        </p:txBody>
      </p:sp>
      <p:sp>
        <p:nvSpPr>
          <p:cNvPr id="10245" name="Rectangle 5">
            <a:extLst>
              <a:ext uri="{FF2B5EF4-FFF2-40B4-BE49-F238E27FC236}">
                <a16:creationId xmlns:a16="http://schemas.microsoft.com/office/drawing/2014/main" id="{6267F920-95A4-486D-87FB-000D9CB64F53}"/>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8CD6791D-F2B3-42E8-A267-F6A9E585F836}" type="slidenum">
              <a:rPr lang="en-US" altLang="en-US"/>
              <a:pPr>
                <a:defRPr/>
              </a:pPr>
              <a:t>‹#›</a:t>
            </a:fld>
            <a:endParaRPr lang="en-US" altLang="en-US" dirty="0"/>
          </a:p>
        </p:txBody>
      </p:sp>
      <p:sp>
        <p:nvSpPr>
          <p:cNvPr id="1030" name="Line 6">
            <a:extLst>
              <a:ext uri="{FF2B5EF4-FFF2-40B4-BE49-F238E27FC236}">
                <a16:creationId xmlns:a16="http://schemas.microsoft.com/office/drawing/2014/main" id="{6AF451AA-1BD8-4E16-A59C-B977F77F3398}"/>
              </a:ext>
            </a:extLst>
          </p:cNvPr>
          <p:cNvSpPr>
            <a:spLocks noChangeShapeType="1"/>
          </p:cNvSpPr>
          <p:nvPr/>
        </p:nvSpPr>
        <p:spPr bwMode="auto">
          <a:xfrm>
            <a:off x="355600" y="6172200"/>
            <a:ext cx="114808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Line 7">
            <a:extLst>
              <a:ext uri="{FF2B5EF4-FFF2-40B4-BE49-F238E27FC236}">
                <a16:creationId xmlns:a16="http://schemas.microsoft.com/office/drawing/2014/main" id="{8FDF7101-59ED-4CB6-BA02-64F99CEB4308}"/>
              </a:ext>
            </a:extLst>
          </p:cNvPr>
          <p:cNvSpPr>
            <a:spLocks noChangeShapeType="1"/>
          </p:cNvSpPr>
          <p:nvPr/>
        </p:nvSpPr>
        <p:spPr bwMode="auto">
          <a:xfrm>
            <a:off x="304800" y="304800"/>
            <a:ext cx="114808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032" name="Group 8">
            <a:extLst>
              <a:ext uri="{FF2B5EF4-FFF2-40B4-BE49-F238E27FC236}">
                <a16:creationId xmlns:a16="http://schemas.microsoft.com/office/drawing/2014/main" id="{1EABFD47-D5BA-4A2E-A04E-F60F7304A400}"/>
              </a:ext>
            </a:extLst>
          </p:cNvPr>
          <p:cNvGrpSpPr>
            <a:grpSpLocks/>
          </p:cNvGrpSpPr>
          <p:nvPr/>
        </p:nvGrpSpPr>
        <p:grpSpPr bwMode="auto">
          <a:xfrm>
            <a:off x="304800" y="457200"/>
            <a:ext cx="1661584" cy="1371600"/>
            <a:chOff x="144" y="288"/>
            <a:chExt cx="785" cy="864"/>
          </a:xfrm>
        </p:grpSpPr>
        <p:sp>
          <p:nvSpPr>
            <p:cNvPr id="1034" name="Rectangle 9">
              <a:extLst>
                <a:ext uri="{FF2B5EF4-FFF2-40B4-BE49-F238E27FC236}">
                  <a16:creationId xmlns:a16="http://schemas.microsoft.com/office/drawing/2014/main" id="{0B99C8EA-D4F2-4766-A630-12D725D58EAF}"/>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5" name="Rectangle 10">
              <a:extLst>
                <a:ext uri="{FF2B5EF4-FFF2-40B4-BE49-F238E27FC236}">
                  <a16:creationId xmlns:a16="http://schemas.microsoft.com/office/drawing/2014/main" id="{B1D590A3-B213-48C7-8EA5-23EF05D82A84}"/>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6" name="Rectangle 11">
              <a:extLst>
                <a:ext uri="{FF2B5EF4-FFF2-40B4-BE49-F238E27FC236}">
                  <a16:creationId xmlns:a16="http://schemas.microsoft.com/office/drawing/2014/main" id="{F73239E3-7A34-4D61-B7D3-498E04DF39CD}"/>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7" name="Rectangle 12">
              <a:extLst>
                <a:ext uri="{FF2B5EF4-FFF2-40B4-BE49-F238E27FC236}">
                  <a16:creationId xmlns:a16="http://schemas.microsoft.com/office/drawing/2014/main" id="{4858F6DF-A27D-46C1-9EA8-6E91D5F3698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8" name="Rectangle 13">
              <a:extLst>
                <a:ext uri="{FF2B5EF4-FFF2-40B4-BE49-F238E27FC236}">
                  <a16:creationId xmlns:a16="http://schemas.microsoft.com/office/drawing/2014/main" id="{B5BC3C6E-491A-4F77-8BA4-0FC3B6DE4DC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39" name="Rectangle 14">
              <a:extLst>
                <a:ext uri="{FF2B5EF4-FFF2-40B4-BE49-F238E27FC236}">
                  <a16:creationId xmlns:a16="http://schemas.microsoft.com/office/drawing/2014/main" id="{2A3EBE86-C34A-4F3B-804B-9E306963CE2F}"/>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0" name="Rectangle 15">
              <a:extLst>
                <a:ext uri="{FF2B5EF4-FFF2-40B4-BE49-F238E27FC236}">
                  <a16:creationId xmlns:a16="http://schemas.microsoft.com/office/drawing/2014/main" id="{F0856111-0111-49FB-BD86-43DF586F4416}"/>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1" name="Rectangle 16">
              <a:extLst>
                <a:ext uri="{FF2B5EF4-FFF2-40B4-BE49-F238E27FC236}">
                  <a16:creationId xmlns:a16="http://schemas.microsoft.com/office/drawing/2014/main" id="{C5845021-BD8D-411A-98F1-A6B9E424F369}"/>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2" name="Rectangle 17">
              <a:extLst>
                <a:ext uri="{FF2B5EF4-FFF2-40B4-BE49-F238E27FC236}">
                  <a16:creationId xmlns:a16="http://schemas.microsoft.com/office/drawing/2014/main" id="{86B6A68A-5632-4C2C-93CB-D6F58D65CB12}"/>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3" name="Rectangle 18">
              <a:extLst>
                <a:ext uri="{FF2B5EF4-FFF2-40B4-BE49-F238E27FC236}">
                  <a16:creationId xmlns:a16="http://schemas.microsoft.com/office/drawing/2014/main" id="{5B9A82E3-7366-43F9-A447-F8EC5201A813}"/>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4" name="Rectangle 19">
              <a:extLst>
                <a:ext uri="{FF2B5EF4-FFF2-40B4-BE49-F238E27FC236}">
                  <a16:creationId xmlns:a16="http://schemas.microsoft.com/office/drawing/2014/main" id="{949C2344-70CD-4B9F-923D-92C1213F06F2}"/>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5" name="Rectangle 20">
              <a:extLst>
                <a:ext uri="{FF2B5EF4-FFF2-40B4-BE49-F238E27FC236}">
                  <a16:creationId xmlns:a16="http://schemas.microsoft.com/office/drawing/2014/main" id="{DE2433A0-6B8A-4639-ACB7-081898F4A446}"/>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sp>
          <p:nvSpPr>
            <p:cNvPr id="1046" name="Rectangle 21">
              <a:extLst>
                <a:ext uri="{FF2B5EF4-FFF2-40B4-BE49-F238E27FC236}">
                  <a16:creationId xmlns:a16="http://schemas.microsoft.com/office/drawing/2014/main" id="{CD351E30-7C96-4760-9A47-51F9756A310B}"/>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p>
          </p:txBody>
        </p:sp>
      </p:grpSp>
      <p:sp>
        <p:nvSpPr>
          <p:cNvPr id="10262" name="Rectangle 22">
            <a:extLst>
              <a:ext uri="{FF2B5EF4-FFF2-40B4-BE49-F238E27FC236}">
                <a16:creationId xmlns:a16="http://schemas.microsoft.com/office/drawing/2014/main" id="{D48355A1-FC3F-4E39-8B5F-3B219B6DDFA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743" r:id="rId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level343.com/2016/04/11/marketing-just-another-word-manipula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urses.lumenlearning.com/suny-buffalo-environmentalhealth/chapter/alcohol-and-drug-abus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pauldunay.com/why-cmos-should-stop-being-addicted-to-pay-per-click-ads/"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emailaddress@cornerstoneofrecovery.com" TargetMode="External"/><Relationship Id="rId1" Type="http://schemas.openxmlformats.org/officeDocument/2006/relationships/slideLayout" Target="../slideLayouts/slideLayout1.xml"/><Relationship Id="rId4" Type="http://schemas.openxmlformats.org/officeDocument/2006/relationships/hyperlink" Target="http://www.cornerstoneofrecovery.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talkingdrugs.org/most-people-with-addiction-simply-grow-out-of-it-why-is-this-widely-denied"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picpedia.org/highway-signs/c/chronic-alcoholism.html"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ubstanceabusecertification.org/pros-and-cons-of-being-a-substance-abuse-counselor/"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bariatric-surgery-source.com/8-years-postweight-loss-surgery-and-out-of-control.html"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427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54DBB-5638-2243-86F9-257E5A15FEDD}"/>
              </a:ext>
            </a:extLst>
          </p:cNvPr>
          <p:cNvSpPr txBox="1"/>
          <p:nvPr/>
        </p:nvSpPr>
        <p:spPr>
          <a:xfrm>
            <a:off x="1352580" y="3429000"/>
            <a:ext cx="9189250" cy="523220"/>
          </a:xfrm>
          <a:prstGeom prst="rect">
            <a:avLst/>
          </a:prstGeom>
          <a:noFill/>
        </p:spPr>
        <p:txBody>
          <a:bodyPr wrap="square" rtlCol="0">
            <a:spAutoFit/>
          </a:bodyPr>
          <a:lstStyle/>
          <a:p>
            <a:pPr algn="ctr"/>
            <a:r>
              <a:rPr lang="en-US" sz="2800" b="1" dirty="0">
                <a:solidFill>
                  <a:schemeClr val="bg1"/>
                </a:solidFill>
                <a:latin typeface="Gill Sans" panose="020B0502020104020203" pitchFamily="34" charset="-79"/>
                <a:cs typeface="Gill Sans" panose="020B0502020104020203" pitchFamily="34" charset="-79"/>
              </a:rPr>
              <a:t>Addiction Is A Disease</a:t>
            </a:r>
          </a:p>
        </p:txBody>
      </p:sp>
      <p:sp>
        <p:nvSpPr>
          <p:cNvPr id="3" name="TextBox 2">
            <a:extLst>
              <a:ext uri="{FF2B5EF4-FFF2-40B4-BE49-F238E27FC236}">
                <a16:creationId xmlns:a16="http://schemas.microsoft.com/office/drawing/2014/main" id="{47D4CB9E-3FB7-C34C-853E-E0A9EE6FF5C0}"/>
              </a:ext>
            </a:extLst>
          </p:cNvPr>
          <p:cNvSpPr txBox="1"/>
          <p:nvPr/>
        </p:nvSpPr>
        <p:spPr>
          <a:xfrm>
            <a:off x="3883348" y="3881413"/>
            <a:ext cx="4425314" cy="923330"/>
          </a:xfrm>
          <a:prstGeom prst="rect">
            <a:avLst/>
          </a:prstGeom>
          <a:noFill/>
        </p:spPr>
        <p:txBody>
          <a:bodyPr wrap="none" rtlCol="0">
            <a:spAutoFit/>
          </a:bodyPr>
          <a:lstStyle/>
          <a:p>
            <a:pPr algn="ctr"/>
            <a:r>
              <a:rPr lang="en-US" dirty="0">
                <a:solidFill>
                  <a:schemeClr val="bg1"/>
                </a:solidFill>
                <a:latin typeface="Gill Sans" panose="020B0502020104020203" pitchFamily="34" charset="-79"/>
                <a:cs typeface="Gill Sans" panose="020B0502020104020203" pitchFamily="34" charset="-79"/>
              </a:rPr>
              <a:t>Danyelle C. Smith, MA, LPC-MHSP, NCC</a:t>
            </a:r>
          </a:p>
          <a:p>
            <a:pPr algn="ctr"/>
            <a:r>
              <a:rPr lang="en-US" dirty="0">
                <a:solidFill>
                  <a:schemeClr val="bg1"/>
                </a:solidFill>
                <a:latin typeface="Gill Sans" panose="020B0502020104020203" pitchFamily="34" charset="-79"/>
                <a:cs typeface="Gill Sans" panose="020B0502020104020203" pitchFamily="34" charset="-79"/>
              </a:rPr>
              <a:t>Therapist</a:t>
            </a:r>
          </a:p>
          <a:p>
            <a:pPr algn="ctr"/>
            <a:r>
              <a:rPr lang="en-US" dirty="0">
                <a:solidFill>
                  <a:schemeClr val="bg1"/>
                </a:solidFill>
                <a:latin typeface="Gill Sans" panose="020B0502020104020203" pitchFamily="34" charset="-79"/>
                <a:cs typeface="Gill Sans" panose="020B0502020104020203" pitchFamily="34" charset="-79"/>
              </a:rPr>
              <a:t>Tuesday, 8/24/21</a:t>
            </a:r>
          </a:p>
        </p:txBody>
      </p:sp>
      <p:sp>
        <p:nvSpPr>
          <p:cNvPr id="4" name="TextBox 3">
            <a:extLst>
              <a:ext uri="{FF2B5EF4-FFF2-40B4-BE49-F238E27FC236}">
                <a16:creationId xmlns:a16="http://schemas.microsoft.com/office/drawing/2014/main" id="{B3D7CC2F-B5F2-F045-843D-DF4D894F4A23}"/>
              </a:ext>
            </a:extLst>
          </p:cNvPr>
          <p:cNvSpPr txBox="1"/>
          <p:nvPr/>
        </p:nvSpPr>
        <p:spPr>
          <a:xfrm>
            <a:off x="1650168" y="6196334"/>
            <a:ext cx="8891662" cy="523220"/>
          </a:xfrm>
          <a:prstGeom prst="rect">
            <a:avLst/>
          </a:prstGeom>
          <a:noFill/>
        </p:spPr>
        <p:txBody>
          <a:bodyPr wrap="square" rtlCol="0">
            <a:spAutoFit/>
          </a:bodyPr>
          <a:lstStyle/>
          <a:p>
            <a:pPr algn="ctr"/>
            <a:r>
              <a:rPr lang="en-US" sz="1000" b="1" dirty="0">
                <a:solidFill>
                  <a:schemeClr val="bg1"/>
                </a:solidFill>
                <a:latin typeface="Gill Sans SemiBold" panose="020B0502020104020203" pitchFamily="34" charset="-79"/>
                <a:cs typeface="Gill Sans SemiBold" panose="020B0502020104020203" pitchFamily="34" charset="-79"/>
              </a:rPr>
              <a:t>4726 Airport Highway, Louisville, Tennessee 37777 | cornerstoneofrecovery.com | © 2020, The Cornerstone of Recovery, Inc.</a:t>
            </a:r>
          </a:p>
          <a:p>
            <a:pPr algn="ctr"/>
            <a:endParaRPr lang="en-US" dirty="0">
              <a:solidFill>
                <a:schemeClr val="bg1"/>
              </a:solidFill>
            </a:endParaRPr>
          </a:p>
        </p:txBody>
      </p:sp>
      <p:pic>
        <p:nvPicPr>
          <p:cNvPr id="9" name="Picture 8" descr="Logo, company name&#10;&#10;Description automatically generated">
            <a:extLst>
              <a:ext uri="{FF2B5EF4-FFF2-40B4-BE49-F238E27FC236}">
                <a16:creationId xmlns:a16="http://schemas.microsoft.com/office/drawing/2014/main" id="{DD098374-9D47-4E0E-8AB7-12341D886477}"/>
              </a:ext>
            </a:extLst>
          </p:cNvPr>
          <p:cNvPicPr>
            <a:picLocks noChangeAspect="1"/>
          </p:cNvPicPr>
          <p:nvPr/>
        </p:nvPicPr>
        <p:blipFill rotWithShape="1">
          <a:blip r:embed="rId2"/>
          <a:srcRect t="30257" b="30501"/>
          <a:stretch/>
        </p:blipFill>
        <p:spPr>
          <a:xfrm>
            <a:off x="4419539" y="1757488"/>
            <a:ext cx="3352920" cy="1265146"/>
          </a:xfrm>
          <a:prstGeom prst="rect">
            <a:avLst/>
          </a:prstGeom>
        </p:spPr>
      </p:pic>
    </p:spTree>
    <p:extLst>
      <p:ext uri="{BB962C8B-B14F-4D97-AF65-F5344CB8AC3E}">
        <p14:creationId xmlns:p14="http://schemas.microsoft.com/office/powerpoint/2010/main" val="7100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6B9B3-4928-2142-8434-1D2F82AFEF28}"/>
              </a:ext>
            </a:extLst>
          </p:cNvPr>
          <p:cNvSpPr/>
          <p:nvPr/>
        </p:nvSpPr>
        <p:spPr>
          <a:xfrm>
            <a:off x="0" y="6381087"/>
            <a:ext cx="12192000" cy="476914"/>
          </a:xfrm>
          <a:prstGeom prst="rect">
            <a:avLst/>
          </a:prstGeom>
          <a:solidFill>
            <a:srgbClr val="2D4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4F10D4-FD85-D44B-8EFE-E5218DF32716}"/>
              </a:ext>
            </a:extLst>
          </p:cNvPr>
          <p:cNvSpPr txBox="1"/>
          <p:nvPr/>
        </p:nvSpPr>
        <p:spPr>
          <a:xfrm>
            <a:off x="8776835" y="6474235"/>
            <a:ext cx="2616422" cy="246221"/>
          </a:xfrm>
          <a:prstGeom prst="rect">
            <a:avLst/>
          </a:prstGeom>
          <a:noFill/>
        </p:spPr>
        <p:txBody>
          <a:bodyPr wrap="none" rtlCol="0">
            <a:spAutoFit/>
          </a:bodyPr>
          <a:lstStyle/>
          <a:p>
            <a:pPr algn="r"/>
            <a:r>
              <a:rPr lang="en-US" sz="1000" dirty="0">
                <a:solidFill>
                  <a:schemeClr val="bg1"/>
                </a:solidFill>
                <a:latin typeface="Gill Sans" panose="020B0502020104020203" pitchFamily="34" charset="-79"/>
                <a:cs typeface="Gill Sans" panose="020B0502020104020203" pitchFamily="34" charset="-79"/>
              </a:rPr>
              <a:t>© 2020, The Cornerstone of Recovery, Inc.</a:t>
            </a:r>
          </a:p>
        </p:txBody>
      </p:sp>
      <p:pic>
        <p:nvPicPr>
          <p:cNvPr id="4" name="Picture 3" descr="Logo, company name&#10;&#10;Description automatically generated">
            <a:extLst>
              <a:ext uri="{FF2B5EF4-FFF2-40B4-BE49-F238E27FC236}">
                <a16:creationId xmlns:a16="http://schemas.microsoft.com/office/drawing/2014/main" id="{566D1B65-FD4D-4B72-9305-790C426C7BA0}"/>
              </a:ext>
            </a:extLst>
          </p:cNvPr>
          <p:cNvPicPr>
            <a:picLocks noChangeAspect="1"/>
          </p:cNvPicPr>
          <p:nvPr/>
        </p:nvPicPr>
        <p:blipFill>
          <a:blip r:embed="rId2"/>
          <a:stretch>
            <a:fillRect/>
          </a:stretch>
        </p:blipFill>
        <p:spPr>
          <a:xfrm>
            <a:off x="11159490" y="216131"/>
            <a:ext cx="856530" cy="781396"/>
          </a:xfrm>
          <a:prstGeom prst="rect">
            <a:avLst/>
          </a:prstGeom>
        </p:spPr>
      </p:pic>
      <p:sp>
        <p:nvSpPr>
          <p:cNvPr id="8" name="Content Placeholder 7">
            <a:extLst>
              <a:ext uri="{FF2B5EF4-FFF2-40B4-BE49-F238E27FC236}">
                <a16:creationId xmlns:a16="http://schemas.microsoft.com/office/drawing/2014/main" id="{1D8FB79F-0103-483D-A5C5-3B02BA964418}"/>
              </a:ext>
            </a:extLst>
          </p:cNvPr>
          <p:cNvSpPr>
            <a:spLocks noGrp="1"/>
          </p:cNvSpPr>
          <p:nvPr>
            <p:ph idx="1"/>
          </p:nvPr>
        </p:nvSpPr>
        <p:spPr>
          <a:xfrm>
            <a:off x="838200" y="1513837"/>
            <a:ext cx="10515600" cy="4212260"/>
          </a:xfrm>
        </p:spPr>
        <p:txBody>
          <a:bodyPr>
            <a:normAutofit/>
          </a:bodyPr>
          <a:lstStyle/>
          <a:p>
            <a:pPr>
              <a:buFont typeface="Wingdings" panose="05000000000000000000" pitchFamily="2" charset="2"/>
              <a:buChar char="v"/>
            </a:pPr>
            <a:r>
              <a:rPr lang="en-US" dirty="0"/>
              <a:t>Negative stereotypes: junkies, crackheads, drug addicts, alcoholic, drunk, loser</a:t>
            </a:r>
          </a:p>
          <a:p>
            <a:pPr>
              <a:buFont typeface="Wingdings" panose="05000000000000000000" pitchFamily="2" charset="2"/>
              <a:buChar char="v"/>
            </a:pPr>
            <a:endParaRPr lang="en-US" dirty="0"/>
          </a:p>
          <a:p>
            <a:pPr>
              <a:buFont typeface="Wingdings" panose="05000000000000000000" pitchFamily="2" charset="2"/>
              <a:buChar char="v"/>
            </a:pPr>
            <a:r>
              <a:rPr lang="en-US" dirty="0"/>
              <a:t>Moral stigma: weak, shameful, sinful, morally bankrupt, absence of strong values, lacks good character or moral fiber</a:t>
            </a:r>
          </a:p>
          <a:p>
            <a:pPr>
              <a:buFont typeface="Wingdings" panose="05000000000000000000" pitchFamily="2" charset="2"/>
              <a:buChar char="v"/>
            </a:pPr>
            <a:endParaRPr lang="en-US" dirty="0"/>
          </a:p>
          <a:p>
            <a:pPr>
              <a:buFont typeface="Wingdings" panose="05000000000000000000" pitchFamily="2" charset="2"/>
              <a:buChar char="v"/>
            </a:pPr>
            <a:r>
              <a:rPr lang="en-US" dirty="0"/>
              <a:t>Socially learned: a learned behavior that can just be unlearned, lack of adequate coping skills, “just stop”</a:t>
            </a:r>
          </a:p>
          <a:p>
            <a:pPr marL="0" indent="0">
              <a:buNone/>
            </a:pPr>
            <a:r>
              <a:rPr lang="en-US" dirty="0"/>
              <a:t> </a:t>
            </a:r>
          </a:p>
          <a:p>
            <a:pPr>
              <a:buFont typeface="Wingdings" panose="05000000000000000000" pitchFamily="2" charset="2"/>
              <a:buChar char="v"/>
            </a:pPr>
            <a:endParaRPr lang="en-US" dirty="0"/>
          </a:p>
          <a:p>
            <a:pPr marL="457200" lvl="1" indent="0">
              <a:buNone/>
            </a:pPr>
            <a:endParaRPr lang="en-US" dirty="0"/>
          </a:p>
        </p:txBody>
      </p:sp>
      <p:sp>
        <p:nvSpPr>
          <p:cNvPr id="10" name="Title 9">
            <a:extLst>
              <a:ext uri="{FF2B5EF4-FFF2-40B4-BE49-F238E27FC236}">
                <a16:creationId xmlns:a16="http://schemas.microsoft.com/office/drawing/2014/main" id="{961386BF-48B8-4346-8348-0A25FD4FE48A}"/>
              </a:ext>
            </a:extLst>
          </p:cNvPr>
          <p:cNvSpPr txBox="1">
            <a:spLocks noGrp="1"/>
          </p:cNvSpPr>
          <p:nvPr>
            <p:ph type="title"/>
          </p:nvPr>
        </p:nvSpPr>
        <p:spPr>
          <a:xfrm>
            <a:off x="838200" y="732441"/>
            <a:ext cx="10515600" cy="590931"/>
          </a:xfrm>
          <a:prstGeom prst="rect">
            <a:avLst/>
          </a:prstGeom>
          <a:noFill/>
        </p:spPr>
        <p:txBody>
          <a:bodyPr wrap="square" rtlCol="0">
            <a:spAutoFit/>
          </a:bodyPr>
          <a:lstStyle/>
          <a:p>
            <a:pPr algn="ctr"/>
            <a:r>
              <a:rPr lang="en-US" sz="3600" b="1" dirty="0">
                <a:solidFill>
                  <a:srgbClr val="00B050"/>
                </a:solidFill>
                <a:latin typeface="Times New Roman" panose="02020603050405020304" pitchFamily="18" charset="0"/>
                <a:cs typeface="Times New Roman" panose="02020603050405020304" pitchFamily="18" charset="0"/>
              </a:rPr>
              <a:t>Stigmas and Myths</a:t>
            </a:r>
          </a:p>
        </p:txBody>
      </p:sp>
      <p:pic>
        <p:nvPicPr>
          <p:cNvPr id="5" name="Picture 4" descr="A picture containing text, blackboard&#10;&#10;Description automatically generated">
            <a:extLst>
              <a:ext uri="{FF2B5EF4-FFF2-40B4-BE49-F238E27FC236}">
                <a16:creationId xmlns:a16="http://schemas.microsoft.com/office/drawing/2014/main" id="{4F6430BF-9634-44AB-9253-EFCED3EADB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39487" y="4839018"/>
            <a:ext cx="3642804" cy="1391837"/>
          </a:xfrm>
          <a:prstGeom prst="rect">
            <a:avLst/>
          </a:prstGeom>
        </p:spPr>
      </p:pic>
    </p:spTree>
    <p:extLst>
      <p:ext uri="{BB962C8B-B14F-4D97-AF65-F5344CB8AC3E}">
        <p14:creationId xmlns:p14="http://schemas.microsoft.com/office/powerpoint/2010/main" val="200840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961386BF-48B8-4346-8348-0A25FD4FE48A}"/>
              </a:ext>
            </a:extLst>
          </p:cNvPr>
          <p:cNvSpPr txBox="1">
            <a:spLocks noGrp="1"/>
          </p:cNvSpPr>
          <p:nvPr>
            <p:ph type="title"/>
          </p:nvPr>
        </p:nvSpPr>
        <p:spPr>
          <a:xfrm>
            <a:off x="838200" y="1412488"/>
            <a:ext cx="2899189" cy="4363844"/>
          </a:xfrm>
          <a:prstGeom prst="rect">
            <a:avLst/>
          </a:prstGeom>
        </p:spPr>
        <p:txBody>
          <a:bodyPr rtlCol="0" anchor="t">
            <a:normAutofit/>
          </a:bodyPr>
          <a:lstStyle/>
          <a:p>
            <a:r>
              <a:rPr lang="en-US" sz="3700" b="1" dirty="0">
                <a:solidFill>
                  <a:srgbClr val="FFFFFF"/>
                </a:solidFill>
                <a:latin typeface="Times New Roman" panose="02020603050405020304" pitchFamily="18" charset="0"/>
                <a:cs typeface="Times New Roman" panose="02020603050405020304" pitchFamily="18" charset="0"/>
              </a:rPr>
              <a:t>What is Addiction?</a:t>
            </a:r>
            <a:br>
              <a:rPr lang="en-US" sz="3700" b="1" dirty="0">
                <a:solidFill>
                  <a:srgbClr val="FFFFFF"/>
                </a:solidFill>
                <a:latin typeface="Times New Roman" panose="02020603050405020304" pitchFamily="18" charset="0"/>
                <a:cs typeface="Times New Roman" panose="02020603050405020304" pitchFamily="18" charset="0"/>
              </a:rPr>
            </a:br>
            <a:br>
              <a:rPr lang="en-US" sz="3700" b="1" dirty="0">
                <a:solidFill>
                  <a:srgbClr val="FFFFFF"/>
                </a:solidFill>
                <a:latin typeface="Times New Roman" panose="02020603050405020304" pitchFamily="18" charset="0"/>
                <a:cs typeface="Times New Roman" panose="02020603050405020304" pitchFamily="18" charset="0"/>
              </a:rPr>
            </a:br>
            <a:r>
              <a:rPr lang="en-US" sz="3700" dirty="0">
                <a:solidFill>
                  <a:srgbClr val="FFFFFF"/>
                </a:solidFill>
              </a:rPr>
              <a:t>Potentially fatal disease that can manifest itself in many ways</a:t>
            </a:r>
            <a:endParaRPr lang="en-US" sz="3700" b="1" dirty="0">
              <a:solidFill>
                <a:srgbClr val="FFFFFF"/>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1D8FB79F-0103-483D-A5C5-3B02BA964418}"/>
              </a:ext>
            </a:extLst>
          </p:cNvPr>
          <p:cNvSpPr>
            <a:spLocks noGrp="1"/>
          </p:cNvSpPr>
          <p:nvPr>
            <p:ph sz="half" idx="1"/>
          </p:nvPr>
        </p:nvSpPr>
        <p:spPr>
          <a:xfrm>
            <a:off x="4380855" y="1412489"/>
            <a:ext cx="3427283" cy="4363844"/>
          </a:xfrm>
        </p:spPr>
        <p:txBody>
          <a:bodyPr>
            <a:normAutofit/>
          </a:bodyPr>
          <a:lstStyle/>
          <a:p>
            <a:r>
              <a:rPr lang="en-US" dirty="0"/>
              <a:t>Denial</a:t>
            </a:r>
          </a:p>
          <a:p>
            <a:r>
              <a:rPr lang="en-US" dirty="0"/>
              <a:t>Dishonesty</a:t>
            </a:r>
          </a:p>
          <a:p>
            <a:r>
              <a:rPr lang="en-US" dirty="0"/>
              <a:t>Psychological Issues</a:t>
            </a:r>
          </a:p>
          <a:p>
            <a:r>
              <a:rPr lang="en-US" dirty="0"/>
              <a:t>Physical Dependence</a:t>
            </a:r>
          </a:p>
          <a:p>
            <a:r>
              <a:rPr lang="en-US" dirty="0"/>
              <a:t>Increased tolerance</a:t>
            </a:r>
          </a:p>
          <a:p>
            <a:r>
              <a:rPr lang="en-US" dirty="0"/>
              <a:t>Feelings of powerlessness</a:t>
            </a:r>
          </a:p>
          <a:p>
            <a:r>
              <a:rPr lang="en-US" dirty="0"/>
              <a:t>Depression</a:t>
            </a:r>
          </a:p>
          <a:p>
            <a:endParaRPr lang="en-US" dirty="0"/>
          </a:p>
          <a:p>
            <a:pPr marL="0" indent="0">
              <a:buNone/>
            </a:pPr>
            <a:endParaRPr lang="en-US" sz="2000" dirty="0"/>
          </a:p>
        </p:txBody>
      </p:sp>
      <p:cxnSp>
        <p:nvCxnSpPr>
          <p:cNvPr id="22" name="Straight Connector 2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747B30-EA09-4B4D-8337-FF9A22F6EC46}"/>
              </a:ext>
            </a:extLst>
          </p:cNvPr>
          <p:cNvSpPr>
            <a:spLocks noGrp="1"/>
          </p:cNvSpPr>
          <p:nvPr>
            <p:ph sz="half" idx="2"/>
          </p:nvPr>
        </p:nvSpPr>
        <p:spPr>
          <a:xfrm>
            <a:off x="8451604" y="1412489"/>
            <a:ext cx="3197701" cy="4363844"/>
          </a:xfrm>
        </p:spPr>
        <p:txBody>
          <a:bodyPr>
            <a:normAutofit/>
          </a:bodyPr>
          <a:lstStyle/>
          <a:p>
            <a:r>
              <a:rPr lang="en-US" dirty="0"/>
              <a:t>Shame</a:t>
            </a:r>
          </a:p>
          <a:p>
            <a:r>
              <a:rPr lang="en-US" dirty="0"/>
              <a:t>Fear</a:t>
            </a:r>
          </a:p>
          <a:p>
            <a:r>
              <a:rPr lang="en-US" dirty="0"/>
              <a:t>Anxiety</a:t>
            </a:r>
          </a:p>
          <a:p>
            <a:r>
              <a:rPr lang="en-US" dirty="0"/>
              <a:t>Hopelessness</a:t>
            </a:r>
          </a:p>
          <a:p>
            <a:r>
              <a:rPr lang="en-US" dirty="0"/>
              <a:t>Withdrawal symptoms</a:t>
            </a:r>
          </a:p>
          <a:p>
            <a:r>
              <a:rPr lang="en-US" dirty="0"/>
              <a:t>Criminal behavior</a:t>
            </a:r>
          </a:p>
          <a:p>
            <a:r>
              <a:rPr lang="en-US" dirty="0"/>
              <a:t>Change in personality</a:t>
            </a:r>
          </a:p>
          <a:p>
            <a:endParaRPr lang="en-US" sz="2000" dirty="0"/>
          </a:p>
          <a:p>
            <a:endParaRPr lang="en-US" sz="2000" dirty="0"/>
          </a:p>
          <a:p>
            <a:endParaRPr lang="en-US" sz="2000" dirty="0"/>
          </a:p>
        </p:txBody>
      </p:sp>
      <p:sp>
        <p:nvSpPr>
          <p:cNvPr id="2" name="Rectangle 1">
            <a:extLst>
              <a:ext uri="{FF2B5EF4-FFF2-40B4-BE49-F238E27FC236}">
                <a16:creationId xmlns:a16="http://schemas.microsoft.com/office/drawing/2014/main" id="{DA66B9B3-4928-2142-8434-1D2F82AFEF28}"/>
              </a:ext>
            </a:extLst>
          </p:cNvPr>
          <p:cNvSpPr/>
          <p:nvPr/>
        </p:nvSpPr>
        <p:spPr>
          <a:xfrm>
            <a:off x="0" y="6381087"/>
            <a:ext cx="12192000" cy="476914"/>
          </a:xfrm>
          <a:prstGeom prst="rect">
            <a:avLst/>
          </a:prstGeom>
          <a:solidFill>
            <a:srgbClr val="2D4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4F10D4-FD85-D44B-8EFE-E5218DF32716}"/>
              </a:ext>
            </a:extLst>
          </p:cNvPr>
          <p:cNvSpPr txBox="1"/>
          <p:nvPr/>
        </p:nvSpPr>
        <p:spPr>
          <a:xfrm>
            <a:off x="8776835" y="6474235"/>
            <a:ext cx="2616422" cy="246221"/>
          </a:xfrm>
          <a:prstGeom prst="rect">
            <a:avLst/>
          </a:prstGeom>
          <a:noFill/>
        </p:spPr>
        <p:txBody>
          <a:bodyPr wrap="none" rtlCol="0">
            <a:spAutoFit/>
          </a:bodyPr>
          <a:lstStyle/>
          <a:p>
            <a:pPr algn="r">
              <a:spcAft>
                <a:spcPts val="600"/>
              </a:spcAft>
            </a:pPr>
            <a:r>
              <a:rPr lang="en-US" sz="1000" dirty="0">
                <a:solidFill>
                  <a:schemeClr val="bg1"/>
                </a:solidFill>
                <a:latin typeface="Gill Sans" panose="020B0502020104020203" pitchFamily="34" charset="-79"/>
                <a:cs typeface="Gill Sans" panose="020B0502020104020203" pitchFamily="34" charset="-79"/>
              </a:rPr>
              <a:t>© 2020, The Cornerstone of Recovery, Inc.</a:t>
            </a:r>
          </a:p>
        </p:txBody>
      </p:sp>
      <p:pic>
        <p:nvPicPr>
          <p:cNvPr id="4" name="Picture 3" descr="Logo, company name&#10;&#10;Description automatically generated">
            <a:extLst>
              <a:ext uri="{FF2B5EF4-FFF2-40B4-BE49-F238E27FC236}">
                <a16:creationId xmlns:a16="http://schemas.microsoft.com/office/drawing/2014/main" id="{566D1B65-FD4D-4B72-9305-790C426C7BA0}"/>
              </a:ext>
            </a:extLst>
          </p:cNvPr>
          <p:cNvPicPr>
            <a:picLocks noChangeAspect="1"/>
          </p:cNvPicPr>
          <p:nvPr/>
        </p:nvPicPr>
        <p:blipFill>
          <a:blip r:embed="rId2"/>
          <a:stretch>
            <a:fillRect/>
          </a:stretch>
        </p:blipFill>
        <p:spPr>
          <a:xfrm>
            <a:off x="11159490" y="216131"/>
            <a:ext cx="856530" cy="781396"/>
          </a:xfrm>
          <a:prstGeom prst="rect">
            <a:avLst/>
          </a:prstGeom>
        </p:spPr>
      </p:pic>
    </p:spTree>
    <p:extLst>
      <p:ext uri="{BB962C8B-B14F-4D97-AF65-F5344CB8AC3E}">
        <p14:creationId xmlns:p14="http://schemas.microsoft.com/office/powerpoint/2010/main" val="179705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Triangle 3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961386BF-48B8-4346-8348-0A25FD4FE48A}"/>
              </a:ext>
            </a:extLst>
          </p:cNvPr>
          <p:cNvSpPr txBox="1">
            <a:spLocks noGrp="1"/>
          </p:cNvSpPr>
          <p:nvPr>
            <p:ph type="title"/>
          </p:nvPr>
        </p:nvSpPr>
        <p:spPr>
          <a:xfrm>
            <a:off x="1075767" y="1188637"/>
            <a:ext cx="2988234" cy="4480726"/>
          </a:xfrm>
          <a:prstGeom prst="rect">
            <a:avLst/>
          </a:prstGeom>
        </p:spPr>
        <p:txBody>
          <a:bodyPr vert="horz" lIns="91440" tIns="45720" rIns="91440" bIns="45720" rtlCol="0">
            <a:normAutofit/>
          </a:bodyPr>
          <a:lstStyle/>
          <a:p>
            <a:pPr algn="r"/>
            <a:r>
              <a:rPr lang="en-US" sz="5600" b="1" kern="1200" dirty="0">
                <a:latin typeface="+mj-lt"/>
                <a:ea typeface="+mj-ea"/>
                <a:cs typeface="+mj-cs"/>
              </a:rPr>
              <a:t>Where Does Addiction Come From?</a:t>
            </a:r>
          </a:p>
        </p:txBody>
      </p:sp>
      <p:cxnSp>
        <p:nvCxnSpPr>
          <p:cNvPr id="39" name="Straight Connector 3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D8FB79F-0103-483D-A5C5-3B02BA964418}"/>
              </a:ext>
            </a:extLst>
          </p:cNvPr>
          <p:cNvSpPr>
            <a:spLocks noGrp="1"/>
          </p:cNvSpPr>
          <p:nvPr>
            <p:ph idx="1"/>
          </p:nvPr>
        </p:nvSpPr>
        <p:spPr>
          <a:xfrm>
            <a:off x="5255260" y="1648870"/>
            <a:ext cx="4702848" cy="3560260"/>
          </a:xfrm>
        </p:spPr>
        <p:txBody>
          <a:bodyPr vert="horz" lIns="91440" tIns="45720" rIns="91440" bIns="45720" rtlCol="0" anchor="ctr">
            <a:normAutofit/>
          </a:bodyPr>
          <a:lstStyle/>
          <a:p>
            <a:pPr marL="0"/>
            <a:r>
              <a:rPr lang="en-US" sz="2000" dirty="0"/>
              <a:t>Partly hereditary – inherit proclivity from biological parents; interplay between hereditary trait, family structure, personality, and environment. Families that are shame based or where abuse occurs (sexual, physical, or emotional) have a high incidence of addiction.</a:t>
            </a:r>
          </a:p>
          <a:p>
            <a:pPr marL="0"/>
            <a:endParaRPr lang="en-US" sz="2000" dirty="0"/>
          </a:p>
          <a:p>
            <a:pPr marL="0"/>
            <a:r>
              <a:rPr lang="en-US" sz="2000" dirty="0"/>
              <a:t>Environmental – availability of drugs or alcohol, and amount of social pressure (modeled/learned behaviors).</a:t>
            </a:r>
          </a:p>
        </p:txBody>
      </p:sp>
      <p:sp>
        <p:nvSpPr>
          <p:cNvPr id="15" name="TextBox 14">
            <a:extLst>
              <a:ext uri="{FF2B5EF4-FFF2-40B4-BE49-F238E27FC236}">
                <a16:creationId xmlns:a16="http://schemas.microsoft.com/office/drawing/2014/main" id="{754F10D4-FD85-D44B-8EFE-E5218DF32716}"/>
              </a:ext>
            </a:extLst>
          </p:cNvPr>
          <p:cNvSpPr txBox="1"/>
          <p:nvPr/>
        </p:nvSpPr>
        <p:spPr>
          <a:xfrm>
            <a:off x="8451604" y="5669363"/>
            <a:ext cx="2926080" cy="7117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 2020, The Cornerstone of Recovery, Inc.</a:t>
            </a:r>
          </a:p>
        </p:txBody>
      </p:sp>
      <p:sp>
        <p:nvSpPr>
          <p:cNvPr id="2" name="Rectangle 1">
            <a:extLst>
              <a:ext uri="{FF2B5EF4-FFF2-40B4-BE49-F238E27FC236}">
                <a16:creationId xmlns:a16="http://schemas.microsoft.com/office/drawing/2014/main" id="{DA66B9B3-4928-2142-8434-1D2F82AFEF28}"/>
              </a:ext>
            </a:extLst>
          </p:cNvPr>
          <p:cNvSpPr/>
          <p:nvPr/>
        </p:nvSpPr>
        <p:spPr>
          <a:xfrm>
            <a:off x="0" y="6381087"/>
            <a:ext cx="12192000" cy="476914"/>
          </a:xfrm>
          <a:prstGeom prst="rect">
            <a:avLst/>
          </a:prstGeom>
          <a:solidFill>
            <a:srgbClr val="2D4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566D1B65-FD4D-4B72-9305-790C426C7BA0}"/>
              </a:ext>
            </a:extLst>
          </p:cNvPr>
          <p:cNvPicPr>
            <a:picLocks noChangeAspect="1"/>
          </p:cNvPicPr>
          <p:nvPr/>
        </p:nvPicPr>
        <p:blipFill>
          <a:blip r:embed="rId2"/>
          <a:stretch>
            <a:fillRect/>
          </a:stretch>
        </p:blipFill>
        <p:spPr>
          <a:xfrm>
            <a:off x="11159490" y="216131"/>
            <a:ext cx="856530" cy="781396"/>
          </a:xfrm>
          <a:prstGeom prst="rect">
            <a:avLst/>
          </a:prstGeom>
        </p:spPr>
      </p:pic>
    </p:spTree>
    <p:extLst>
      <p:ext uri="{BB962C8B-B14F-4D97-AF65-F5344CB8AC3E}">
        <p14:creationId xmlns:p14="http://schemas.microsoft.com/office/powerpoint/2010/main" val="233737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304C-30F1-4EAF-95E8-390C48585E85}"/>
              </a:ext>
            </a:extLst>
          </p:cNvPr>
          <p:cNvSpPr>
            <a:spLocks noGrp="1"/>
          </p:cNvSpPr>
          <p:nvPr>
            <p:ph type="title"/>
          </p:nvPr>
        </p:nvSpPr>
        <p:spPr/>
        <p:txBody>
          <a:bodyPr/>
          <a:lstStyle/>
          <a:p>
            <a:r>
              <a:rPr lang="en-US" b="1" dirty="0">
                <a:solidFill>
                  <a:srgbClr val="0070C0"/>
                </a:solidFill>
                <a:latin typeface="Times New Roman" panose="02020603050405020304" pitchFamily="18" charset="0"/>
                <a:cs typeface="Times New Roman" panose="02020603050405020304" pitchFamily="18" charset="0"/>
              </a:rPr>
              <a:t>The Family Disease</a:t>
            </a:r>
          </a:p>
        </p:txBody>
      </p:sp>
      <p:pic>
        <p:nvPicPr>
          <p:cNvPr id="5" name="Content Placeholder 4" descr="Text&#10;&#10;Description automatically generated">
            <a:extLst>
              <a:ext uri="{FF2B5EF4-FFF2-40B4-BE49-F238E27FC236}">
                <a16:creationId xmlns:a16="http://schemas.microsoft.com/office/drawing/2014/main" id="{BA3BDDFA-8147-42B8-9D0E-D8B34761F83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516640" y="766780"/>
            <a:ext cx="4987787" cy="1847816"/>
          </a:xfrm>
        </p:spPr>
      </p:pic>
      <p:sp>
        <p:nvSpPr>
          <p:cNvPr id="7" name="TextBox 6">
            <a:extLst>
              <a:ext uri="{FF2B5EF4-FFF2-40B4-BE49-F238E27FC236}">
                <a16:creationId xmlns:a16="http://schemas.microsoft.com/office/drawing/2014/main" id="{049A15BB-BE6F-43F7-953C-8AAB15E821F8}"/>
              </a:ext>
            </a:extLst>
          </p:cNvPr>
          <p:cNvSpPr txBox="1"/>
          <p:nvPr/>
        </p:nvSpPr>
        <p:spPr>
          <a:xfrm>
            <a:off x="744278" y="2668143"/>
            <a:ext cx="10515600" cy="3693319"/>
          </a:xfrm>
          <a:prstGeom prst="rect">
            <a:avLst/>
          </a:prstGeom>
          <a:noFill/>
        </p:spPr>
        <p:txBody>
          <a:bodyPr wrap="square" rtlCol="0">
            <a:spAutoFit/>
          </a:bodyPr>
          <a:lstStyle/>
          <a:p>
            <a:pPr marL="285750" indent="-285750">
              <a:buFont typeface="Wingdings" panose="05000000000000000000" pitchFamily="2" charset="2"/>
              <a:buChar char="§"/>
            </a:pPr>
            <a:r>
              <a:rPr lang="en-US" sz="2400" dirty="0"/>
              <a:t>Spouses often feel responsible for their partner’s addictions</a:t>
            </a:r>
          </a:p>
          <a:p>
            <a:pPr marL="285750" indent="-285750">
              <a:buFont typeface="Wingdings" panose="05000000000000000000" pitchFamily="2" charset="2"/>
              <a:buChar char="§"/>
            </a:pPr>
            <a:r>
              <a:rPr lang="en-US" sz="2400" dirty="0"/>
              <a:t>Parents feel responsible for the children’s addictions</a:t>
            </a:r>
          </a:p>
          <a:p>
            <a:pPr marL="285750" indent="-285750">
              <a:buFont typeface="Wingdings" panose="05000000000000000000" pitchFamily="2" charset="2"/>
              <a:buChar char="§"/>
            </a:pPr>
            <a:r>
              <a:rPr lang="en-US" sz="2400" dirty="0"/>
              <a:t>Children of addicted parents often suffer abuse or/and neglect</a:t>
            </a:r>
          </a:p>
          <a:p>
            <a:pPr marL="285750" indent="-285750">
              <a:buFont typeface="Wingdings" panose="05000000000000000000" pitchFamily="2" charset="2"/>
              <a:buChar char="§"/>
            </a:pPr>
            <a:r>
              <a:rPr lang="en-US" sz="2400" dirty="0"/>
              <a:t>Children of addicted parents often develop addictions of their own later in life</a:t>
            </a:r>
          </a:p>
          <a:p>
            <a:pPr marL="285750" indent="-285750">
              <a:buFont typeface="Wingdings" panose="05000000000000000000" pitchFamily="2" charset="2"/>
              <a:buChar char="§"/>
            </a:pPr>
            <a:r>
              <a:rPr lang="en-US" sz="2400" dirty="0"/>
              <a:t>Families feel they need to keep the addiction a secret out of shame, fear of judgement, rejection, pride, protection, and fear of financial consequences</a:t>
            </a:r>
          </a:p>
          <a:p>
            <a:pPr marL="285750" indent="-285750">
              <a:buFont typeface="Wingdings" panose="05000000000000000000" pitchFamily="2" charset="2"/>
              <a:buChar char="§"/>
            </a:pPr>
            <a:r>
              <a:rPr lang="en-US" sz="2400" dirty="0"/>
              <a:t>Families become controlling and rigid, yet feel powerless, hopeless, and depressed</a:t>
            </a:r>
          </a:p>
          <a:p>
            <a:pPr marL="285750" indent="-285750">
              <a:buFont typeface="Wingdings" panose="05000000000000000000" pitchFamily="2" charset="2"/>
              <a:buChar char="§"/>
            </a:pPr>
            <a:r>
              <a:rPr lang="en-US" sz="2400" dirty="0"/>
              <a:t>Families isolate and often break apart</a:t>
            </a:r>
          </a:p>
          <a:p>
            <a:pPr marL="285750" indent="-285750">
              <a:buFont typeface="Wingdings" panose="05000000000000000000" pitchFamily="2" charset="2"/>
              <a:buChar char="§"/>
            </a:pPr>
            <a:endParaRPr lang="en-US" dirty="0"/>
          </a:p>
        </p:txBody>
      </p:sp>
      <p:sp>
        <p:nvSpPr>
          <p:cNvPr id="3" name="TextBox 2">
            <a:extLst>
              <a:ext uri="{FF2B5EF4-FFF2-40B4-BE49-F238E27FC236}">
                <a16:creationId xmlns:a16="http://schemas.microsoft.com/office/drawing/2014/main" id="{8F591BA0-1C77-4F58-9285-60997D57A497}"/>
              </a:ext>
            </a:extLst>
          </p:cNvPr>
          <p:cNvSpPr txBox="1"/>
          <p:nvPr/>
        </p:nvSpPr>
        <p:spPr>
          <a:xfrm>
            <a:off x="8345010" y="6471821"/>
            <a:ext cx="3613211" cy="461665"/>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2020, The Cornerstone of Recovery, Inc</a:t>
            </a:r>
            <a:endParaRPr lang="en-US" sz="1200" dirty="0"/>
          </a:p>
          <a:p>
            <a:r>
              <a:rPr lang="en-US" sz="1200" dirty="0">
                <a:solidFill>
                  <a:schemeClr val="bg1"/>
                </a:solidFill>
                <a:latin typeface="Gill Sans" panose="020B0502020104020203" pitchFamily="34" charset="-79"/>
                <a:cs typeface="Gill Sans" panose="020B0502020104020203" pitchFamily="34" charset="-79"/>
              </a:rPr>
              <a:t>, The Cornerstone of Recovery, Inc</a:t>
            </a:r>
            <a:endParaRPr lang="en-US" sz="1200" dirty="0"/>
          </a:p>
        </p:txBody>
      </p:sp>
      <p:sp>
        <p:nvSpPr>
          <p:cNvPr id="4" name="TextBox 3">
            <a:extLst>
              <a:ext uri="{FF2B5EF4-FFF2-40B4-BE49-F238E27FC236}">
                <a16:creationId xmlns:a16="http://schemas.microsoft.com/office/drawing/2014/main" id="{5564F214-F424-4AFD-AC11-4787977BBCDA}"/>
              </a:ext>
            </a:extLst>
          </p:cNvPr>
          <p:cNvSpPr txBox="1"/>
          <p:nvPr/>
        </p:nvSpPr>
        <p:spPr>
          <a:xfrm>
            <a:off x="8016536" y="6001305"/>
            <a:ext cx="3431186"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
        <p:nvSpPr>
          <p:cNvPr id="6" name="TextBox 5">
            <a:extLst>
              <a:ext uri="{FF2B5EF4-FFF2-40B4-BE49-F238E27FC236}">
                <a16:creationId xmlns:a16="http://schemas.microsoft.com/office/drawing/2014/main" id="{2E7858FF-55BC-4AE1-B2D7-F3732308AE4A}"/>
              </a:ext>
            </a:extLst>
          </p:cNvPr>
          <p:cNvSpPr txBox="1"/>
          <p:nvPr/>
        </p:nvSpPr>
        <p:spPr>
          <a:xfrm>
            <a:off x="7081438" y="6517987"/>
            <a:ext cx="4527612" cy="461665"/>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p>
          <a:p>
            <a:endParaRPr lang="en-US" sz="1200" dirty="0"/>
          </a:p>
        </p:txBody>
      </p:sp>
      <p:sp>
        <p:nvSpPr>
          <p:cNvPr id="8" name="TextBox 7">
            <a:extLst>
              <a:ext uri="{FF2B5EF4-FFF2-40B4-BE49-F238E27FC236}">
                <a16:creationId xmlns:a16="http://schemas.microsoft.com/office/drawing/2014/main" id="{2D752AAB-544D-4047-8BD6-1AC866285493}"/>
              </a:ext>
            </a:extLst>
          </p:cNvPr>
          <p:cNvSpPr txBox="1"/>
          <p:nvPr/>
        </p:nvSpPr>
        <p:spPr>
          <a:xfrm>
            <a:off x="7368466" y="6517987"/>
            <a:ext cx="4079256" cy="276999"/>
          </a:xfrm>
          <a:prstGeom prst="rect">
            <a:avLst/>
          </a:prstGeom>
          <a:noFill/>
        </p:spPr>
        <p:txBody>
          <a:bodyPr wrap="square" rtlCol="0">
            <a:spAutoFit/>
          </a:bodyPr>
          <a:lstStyle/>
          <a:p>
            <a:pPr algn="r">
              <a:spcAft>
                <a:spcPts val="600"/>
              </a:spcAft>
            </a:pPr>
            <a:r>
              <a:rPr lang="en-US" sz="1200" dirty="0">
                <a:solidFill>
                  <a:schemeClr val="bg1"/>
                </a:solidFill>
                <a:latin typeface="Gill Sans" panose="020B0502020104020203" pitchFamily="34" charset="-79"/>
                <a:cs typeface="Gill Sans" panose="020B0502020104020203" pitchFamily="34" charset="-79"/>
              </a:rPr>
              <a:t>© 2020, The Cornerstone of Recovery, Inc.</a:t>
            </a:r>
          </a:p>
        </p:txBody>
      </p:sp>
    </p:spTree>
    <p:extLst>
      <p:ext uri="{BB962C8B-B14F-4D97-AF65-F5344CB8AC3E}">
        <p14:creationId xmlns:p14="http://schemas.microsoft.com/office/powerpoint/2010/main" val="292608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0CBF285A-E096-490A-9BD0-9F0E150DE3FB}"/>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5400" b="1" dirty="0">
                <a:solidFill>
                  <a:srgbClr val="FFC000"/>
                </a:solidFill>
              </a:rPr>
              <a:t>Stages of Change</a:t>
            </a:r>
          </a:p>
        </p:txBody>
      </p:sp>
      <p:sp>
        <p:nvSpPr>
          <p:cNvPr id="6" name="TextBox 5">
            <a:extLst>
              <a:ext uri="{FF2B5EF4-FFF2-40B4-BE49-F238E27FC236}">
                <a16:creationId xmlns:a16="http://schemas.microsoft.com/office/drawing/2014/main" id="{0B313CC6-DA1E-4237-86DE-7B451F5A4893}"/>
              </a:ext>
            </a:extLst>
          </p:cNvPr>
          <p:cNvSpPr txBox="1"/>
          <p:nvPr/>
        </p:nvSpPr>
        <p:spPr>
          <a:xfrm>
            <a:off x="9499107" y="6187736"/>
            <a:ext cx="2370338" cy="480131"/>
          </a:xfrm>
          <a:prstGeom prst="rect">
            <a:avLst/>
          </a:prstGeom>
          <a:noFill/>
        </p:spPr>
        <p:txBody>
          <a:bodyPr wrap="square" rtlCol="0">
            <a:spAutoFit/>
          </a:bodyPr>
          <a:lstStyle/>
          <a:p>
            <a:pPr>
              <a:lnSpc>
                <a:spcPct val="90000"/>
              </a:lnSpc>
              <a:spcAft>
                <a:spcPts val="600"/>
              </a:spcAft>
            </a:pPr>
            <a:r>
              <a:rPr lang="en-US" sz="1400" dirty="0"/>
              <a:t>© 2020, The Cornerstone of Recovery, Inc.</a:t>
            </a:r>
          </a:p>
        </p:txBody>
      </p:sp>
    </p:spTree>
    <p:extLst>
      <p:ext uri="{BB962C8B-B14F-4D97-AF65-F5344CB8AC3E}">
        <p14:creationId xmlns:p14="http://schemas.microsoft.com/office/powerpoint/2010/main" val="24537469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32DECD4-5D32-4FBF-BA7D-AE291B2A8F72}"/>
              </a:ext>
            </a:extLst>
          </p:cNvPr>
          <p:cNvSpPr>
            <a:spLocks noGrp="1" noChangeArrowheads="1"/>
          </p:cNvSpPr>
          <p:nvPr>
            <p:ph type="title"/>
          </p:nvPr>
        </p:nvSpPr>
        <p:spPr/>
        <p:txBody>
          <a:bodyPr/>
          <a:lstStyle/>
          <a:p>
            <a:pPr eaLnBrk="1" hangingPunct="1"/>
            <a:r>
              <a:rPr lang="en-US" altLang="en-US" sz="3500" dirty="0"/>
              <a:t>STAGE 1 – EXPERIMENTAL USE</a:t>
            </a:r>
          </a:p>
        </p:txBody>
      </p:sp>
      <p:sp>
        <p:nvSpPr>
          <p:cNvPr id="4099" name="Rectangle 3">
            <a:extLst>
              <a:ext uri="{FF2B5EF4-FFF2-40B4-BE49-F238E27FC236}">
                <a16:creationId xmlns:a16="http://schemas.microsoft.com/office/drawing/2014/main" id="{4FD65FE1-4CD8-42AC-AC6C-AFAB29BCDC10}"/>
              </a:ext>
            </a:extLst>
          </p:cNvPr>
          <p:cNvSpPr>
            <a:spLocks noGrp="1" noChangeArrowheads="1"/>
          </p:cNvSpPr>
          <p:nvPr>
            <p:ph type="body" idx="1"/>
          </p:nvPr>
        </p:nvSpPr>
        <p:spPr/>
        <p:txBody>
          <a:bodyPr/>
          <a:lstStyle/>
          <a:p>
            <a:pPr eaLnBrk="1" hangingPunct="1">
              <a:buFont typeface="Wingdings" panose="05000000000000000000" pitchFamily="2" charset="2"/>
              <a:buChar char="q"/>
            </a:pPr>
            <a:r>
              <a:rPr lang="en-US" altLang="en-US" sz="2400" dirty="0"/>
              <a:t>  </a:t>
            </a:r>
            <a:r>
              <a:rPr lang="en-US" altLang="en-US" dirty="0"/>
              <a:t>Only accounts for 1</a:t>
            </a:r>
            <a:r>
              <a:rPr lang="en-US" altLang="en-US" baseline="30000" dirty="0"/>
              <a:t>st</a:t>
            </a:r>
            <a:r>
              <a:rPr lang="en-US" altLang="en-US" dirty="0"/>
              <a:t> or 2</a:t>
            </a:r>
            <a:r>
              <a:rPr lang="en-US" altLang="en-US" baseline="30000" dirty="0"/>
              <a:t>nd</a:t>
            </a:r>
            <a:r>
              <a:rPr lang="en-US" altLang="en-US" dirty="0"/>
              <a:t> time use</a:t>
            </a:r>
          </a:p>
          <a:p>
            <a:pPr eaLnBrk="1" hangingPunct="1">
              <a:buFont typeface="Wingdings" panose="05000000000000000000" pitchFamily="2" charset="2"/>
              <a:buChar char="q"/>
            </a:pPr>
            <a:r>
              <a:rPr lang="en-US" altLang="en-US" dirty="0"/>
              <a:t>  Spontaneous, no planning, no money spent.</a:t>
            </a:r>
          </a:p>
          <a:p>
            <a:pPr eaLnBrk="1" hangingPunct="1">
              <a:buFont typeface="Wingdings" panose="05000000000000000000" pitchFamily="2" charset="2"/>
              <a:buChar char="q"/>
            </a:pPr>
            <a:r>
              <a:rPr lang="en-US" altLang="en-US" dirty="0"/>
              <a:t>  Group use only, peer pressure is extreme </a:t>
            </a:r>
          </a:p>
          <a:p>
            <a:pPr eaLnBrk="1" hangingPunct="1">
              <a:buFont typeface="Wingdings" panose="05000000000000000000" pitchFamily="2" charset="2"/>
              <a:buChar char="q"/>
            </a:pPr>
            <a:r>
              <a:rPr lang="en-US" altLang="en-US" dirty="0"/>
              <a:t>  Nicotine and alcohol for young people</a:t>
            </a:r>
          </a:p>
          <a:p>
            <a:pPr eaLnBrk="1" hangingPunct="1">
              <a:buFont typeface="Wingdings" panose="05000000000000000000" pitchFamily="2" charset="2"/>
              <a:buChar char="q"/>
            </a:pPr>
            <a:r>
              <a:rPr lang="en-US" altLang="en-US" dirty="0"/>
              <a:t>  Prescription and Over The Counter drugs for adults</a:t>
            </a:r>
          </a:p>
          <a:p>
            <a:pPr eaLnBrk="1" hangingPunct="1">
              <a:buFont typeface="Wingdings" panose="05000000000000000000" pitchFamily="2" charset="2"/>
              <a:buChar char="q"/>
            </a:pPr>
            <a:r>
              <a:rPr lang="en-US" altLang="en-US" dirty="0"/>
              <a:t>  Can go through all 5 stages with a single drug</a:t>
            </a:r>
          </a:p>
          <a:p>
            <a:pPr eaLnBrk="1" hangingPunct="1">
              <a:buFont typeface="Wingdings" panose="05000000000000000000" pitchFamily="2" charset="2"/>
              <a:buChar char="q"/>
            </a:pPr>
            <a:r>
              <a:rPr lang="en-US" altLang="en-US" dirty="0"/>
              <a:t>  Intervention process is education </a:t>
            </a:r>
          </a:p>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sz="2400" dirty="0"/>
              <a:t>         </a:t>
            </a:r>
          </a:p>
        </p:txBody>
      </p:sp>
      <p:sp>
        <p:nvSpPr>
          <p:cNvPr id="2" name="TextBox 1">
            <a:extLst>
              <a:ext uri="{FF2B5EF4-FFF2-40B4-BE49-F238E27FC236}">
                <a16:creationId xmlns:a16="http://schemas.microsoft.com/office/drawing/2014/main" id="{7CFCAECD-69EA-46E0-AC08-EDCF04E4FA92}"/>
              </a:ext>
            </a:extLst>
          </p:cNvPr>
          <p:cNvSpPr txBox="1"/>
          <p:nvPr/>
        </p:nvSpPr>
        <p:spPr>
          <a:xfrm>
            <a:off x="6862439" y="6391922"/>
            <a:ext cx="4829452" cy="646331"/>
          </a:xfrm>
          <a:prstGeom prst="rect">
            <a:avLst/>
          </a:prstGeom>
          <a:noFill/>
        </p:spPr>
        <p:txBody>
          <a:bodyPr wrap="square" rtlCol="0">
            <a:spAutoFit/>
          </a:bodyPr>
          <a:lstStyle/>
          <a:p>
            <a:r>
              <a:rPr lang="en-US" sz="1600" dirty="0"/>
              <a:t>© 2020, The Cornerstone of Recovery, Inc</a:t>
            </a:r>
            <a:r>
              <a:rPr lang="en-US" sz="1800" dirty="0"/>
              <a:t>.</a:t>
            </a:r>
          </a:p>
          <a:p>
            <a:endParaRPr lang="en-US" dirty="0"/>
          </a:p>
        </p:txBody>
      </p:sp>
    </p:spTree>
    <p:extLst>
      <p:ext uri="{BB962C8B-B14F-4D97-AF65-F5344CB8AC3E}">
        <p14:creationId xmlns:p14="http://schemas.microsoft.com/office/powerpoint/2010/main" val="65664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7113BF-2BAC-4FE2-8DBF-CF19C7BA3D32}"/>
              </a:ext>
            </a:extLst>
          </p:cNvPr>
          <p:cNvSpPr>
            <a:spLocks noGrp="1" noChangeArrowheads="1"/>
          </p:cNvSpPr>
          <p:nvPr>
            <p:ph type="title"/>
          </p:nvPr>
        </p:nvSpPr>
        <p:spPr/>
        <p:txBody>
          <a:bodyPr/>
          <a:lstStyle/>
          <a:p>
            <a:pPr eaLnBrk="1" hangingPunct="1"/>
            <a:r>
              <a:rPr lang="en-US" altLang="en-US" dirty="0"/>
              <a:t>STAGE 2 - REGULAR USE</a:t>
            </a:r>
          </a:p>
        </p:txBody>
      </p:sp>
      <p:sp>
        <p:nvSpPr>
          <p:cNvPr id="5123" name="Rectangle 3">
            <a:extLst>
              <a:ext uri="{FF2B5EF4-FFF2-40B4-BE49-F238E27FC236}">
                <a16:creationId xmlns:a16="http://schemas.microsoft.com/office/drawing/2014/main" id="{4D332DAA-9754-4F41-AD64-881E2C453519}"/>
              </a:ext>
            </a:extLst>
          </p:cNvPr>
          <p:cNvSpPr>
            <a:spLocks noGrp="1" noChangeArrowheads="1"/>
          </p:cNvSpPr>
          <p:nvPr>
            <p:ph type="body" idx="1"/>
          </p:nvPr>
        </p:nvSpPr>
        <p:spPr>
          <a:xfrm>
            <a:off x="2235200" y="1752600"/>
            <a:ext cx="9347200" cy="4343400"/>
          </a:xfrm>
        </p:spPr>
        <p:txBody>
          <a:bodyPr/>
          <a:lstStyle/>
          <a:p>
            <a:pPr eaLnBrk="1" hangingPunct="1">
              <a:buFont typeface="Wingdings" panose="05000000000000000000" pitchFamily="2" charset="2"/>
              <a:buChar char="q"/>
            </a:pPr>
            <a:r>
              <a:rPr lang="en-US" altLang="en-US" dirty="0"/>
              <a:t>  All use starts as a solution</a:t>
            </a:r>
          </a:p>
          <a:p>
            <a:pPr eaLnBrk="1" hangingPunct="1">
              <a:buFont typeface="Wingdings" panose="05000000000000000000" pitchFamily="2" charset="2"/>
              <a:buChar char="q"/>
            </a:pPr>
            <a:r>
              <a:rPr lang="en-US" altLang="en-US" dirty="0"/>
              <a:t>  A lack of negative consequences</a:t>
            </a:r>
          </a:p>
          <a:p>
            <a:pPr eaLnBrk="1" hangingPunct="1">
              <a:buFont typeface="Wingdings" panose="05000000000000000000" pitchFamily="2" charset="2"/>
              <a:buChar char="q"/>
            </a:pPr>
            <a:r>
              <a:rPr lang="en-US" altLang="en-US" dirty="0"/>
              <a:t>  Planning and consideration involved</a:t>
            </a:r>
          </a:p>
          <a:p>
            <a:pPr eaLnBrk="1" hangingPunct="1">
              <a:buFont typeface="Wingdings" panose="05000000000000000000" pitchFamily="2" charset="2"/>
              <a:buChar char="q"/>
            </a:pPr>
            <a:r>
              <a:rPr lang="en-US" altLang="en-US" dirty="0"/>
              <a:t>  Money is being spent to use.</a:t>
            </a:r>
          </a:p>
          <a:p>
            <a:pPr eaLnBrk="1" hangingPunct="1">
              <a:buFont typeface="Wingdings" panose="05000000000000000000" pitchFamily="2" charset="2"/>
              <a:buChar char="q"/>
            </a:pPr>
            <a:r>
              <a:rPr lang="en-US" altLang="en-US" dirty="0"/>
              <a:t>  Involves over 90% of users</a:t>
            </a:r>
          </a:p>
          <a:p>
            <a:pPr eaLnBrk="1" hangingPunct="1">
              <a:buFont typeface="Wingdings" panose="05000000000000000000" pitchFamily="2" charset="2"/>
              <a:buChar char="q"/>
            </a:pPr>
            <a:r>
              <a:rPr lang="en-US" altLang="en-US" dirty="0"/>
              <a:t>  Rx, OTC drugs, alcohol, cannabis.</a:t>
            </a:r>
          </a:p>
          <a:p>
            <a:pPr eaLnBrk="1" hangingPunct="1">
              <a:buFont typeface="Wingdings" panose="05000000000000000000" pitchFamily="2" charset="2"/>
              <a:buChar char="q"/>
            </a:pPr>
            <a:r>
              <a:rPr lang="en-US" altLang="en-US" dirty="0"/>
              <a:t>  Routes of ingestion - swallowing</a:t>
            </a:r>
          </a:p>
          <a:p>
            <a:pPr eaLnBrk="1" hangingPunct="1">
              <a:buFont typeface="Wingdings" panose="05000000000000000000" pitchFamily="2" charset="2"/>
              <a:buChar char="q"/>
            </a:pPr>
            <a:r>
              <a:rPr lang="en-US" altLang="en-US" dirty="0"/>
              <a:t>  Intervention process is education</a:t>
            </a:r>
          </a:p>
          <a:p>
            <a:pPr marL="0" indent="0" eaLnBrk="1" hangingPunct="1">
              <a:buNone/>
            </a:pPr>
            <a:r>
              <a:rPr lang="en-US" altLang="en-US" dirty="0"/>
              <a:t>       </a:t>
            </a:r>
          </a:p>
        </p:txBody>
      </p:sp>
      <p:sp>
        <p:nvSpPr>
          <p:cNvPr id="2" name="TextBox 1">
            <a:extLst>
              <a:ext uri="{FF2B5EF4-FFF2-40B4-BE49-F238E27FC236}">
                <a16:creationId xmlns:a16="http://schemas.microsoft.com/office/drawing/2014/main" id="{70C8A6C8-4958-468A-A544-AFCA61AF5BD4}"/>
              </a:ext>
            </a:extLst>
          </p:cNvPr>
          <p:cNvSpPr txBox="1"/>
          <p:nvPr/>
        </p:nvSpPr>
        <p:spPr>
          <a:xfrm>
            <a:off x="7679184" y="6383045"/>
            <a:ext cx="4136995" cy="338554"/>
          </a:xfrm>
          <a:prstGeom prst="rect">
            <a:avLst/>
          </a:prstGeom>
          <a:noFill/>
        </p:spPr>
        <p:txBody>
          <a:bodyPr wrap="square" rtlCol="0">
            <a:spAutoFit/>
          </a:bodyPr>
          <a:lstStyle/>
          <a:p>
            <a:r>
              <a:rPr lang="en-US" sz="1600" dirty="0"/>
              <a:t>© 2020, The Cornerstone of Recovery, Inc</a:t>
            </a:r>
          </a:p>
        </p:txBody>
      </p:sp>
    </p:spTree>
    <p:extLst>
      <p:ext uri="{BB962C8B-B14F-4D97-AF65-F5344CB8AC3E}">
        <p14:creationId xmlns:p14="http://schemas.microsoft.com/office/powerpoint/2010/main" val="223228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60F2F39-8DBD-4491-88E5-4D7E9FAE38DF}"/>
              </a:ext>
            </a:extLst>
          </p:cNvPr>
          <p:cNvSpPr>
            <a:spLocks noGrp="1" noChangeArrowheads="1"/>
          </p:cNvSpPr>
          <p:nvPr>
            <p:ph type="title"/>
          </p:nvPr>
        </p:nvSpPr>
        <p:spPr/>
        <p:txBody>
          <a:bodyPr/>
          <a:lstStyle/>
          <a:p>
            <a:pPr eaLnBrk="1" hangingPunct="1"/>
            <a:r>
              <a:rPr lang="en-US" altLang="en-US" dirty="0"/>
              <a:t>STAGE 3 - TRANSITION</a:t>
            </a:r>
          </a:p>
        </p:txBody>
      </p:sp>
      <p:sp>
        <p:nvSpPr>
          <p:cNvPr id="6147" name="Rectangle 3">
            <a:extLst>
              <a:ext uri="{FF2B5EF4-FFF2-40B4-BE49-F238E27FC236}">
                <a16:creationId xmlns:a16="http://schemas.microsoft.com/office/drawing/2014/main" id="{A3548CC7-9F72-4365-831A-6585B03E6CA5}"/>
              </a:ext>
            </a:extLst>
          </p:cNvPr>
          <p:cNvSpPr>
            <a:spLocks noGrp="1" noChangeArrowheads="1"/>
          </p:cNvSpPr>
          <p:nvPr>
            <p:ph type="body" idx="1"/>
          </p:nvPr>
        </p:nvSpPr>
        <p:spPr>
          <a:xfrm>
            <a:off x="3124200" y="1600200"/>
            <a:ext cx="7774172" cy="4311502"/>
          </a:xfrm>
        </p:spPr>
        <p:txBody>
          <a:bodyPr/>
          <a:lstStyle/>
          <a:p>
            <a:pPr eaLnBrk="1" hangingPunct="1">
              <a:lnSpc>
                <a:spcPct val="90000"/>
              </a:lnSpc>
              <a:buFont typeface="Wingdings" panose="05000000000000000000" pitchFamily="2" charset="2"/>
              <a:buChar char="q"/>
            </a:pPr>
            <a:r>
              <a:rPr lang="en-US" altLang="en-US" dirty="0"/>
              <a:t>  Increasing tolerance</a:t>
            </a:r>
          </a:p>
          <a:p>
            <a:pPr eaLnBrk="1" hangingPunct="1">
              <a:lnSpc>
                <a:spcPct val="90000"/>
              </a:lnSpc>
              <a:buFont typeface="Wingdings" panose="05000000000000000000" pitchFamily="2" charset="2"/>
              <a:buChar char="q"/>
            </a:pPr>
            <a:r>
              <a:rPr lang="en-US" altLang="en-US" dirty="0"/>
              <a:t>  Negative consequences begin, but are </a:t>
            </a:r>
          </a:p>
          <a:p>
            <a:pPr marL="457200" lvl="1" indent="0" eaLnBrk="1" hangingPunct="1">
              <a:lnSpc>
                <a:spcPct val="90000"/>
              </a:lnSpc>
              <a:buNone/>
            </a:pPr>
            <a:r>
              <a:rPr lang="en-US" altLang="en-US" dirty="0"/>
              <a:t> </a:t>
            </a:r>
            <a:r>
              <a:rPr lang="en-US" altLang="en-US" sz="2800" dirty="0"/>
              <a:t>denied being associated with chemical use        </a:t>
            </a:r>
          </a:p>
          <a:p>
            <a:pPr eaLnBrk="1" hangingPunct="1">
              <a:lnSpc>
                <a:spcPct val="90000"/>
              </a:lnSpc>
              <a:buFont typeface="Wingdings" panose="05000000000000000000" pitchFamily="2" charset="2"/>
              <a:buChar char="q"/>
            </a:pPr>
            <a:r>
              <a:rPr lang="en-US" altLang="en-US" dirty="0"/>
              <a:t>  Changing peer group</a:t>
            </a:r>
          </a:p>
          <a:p>
            <a:pPr eaLnBrk="1" hangingPunct="1">
              <a:lnSpc>
                <a:spcPct val="90000"/>
              </a:lnSpc>
              <a:buFont typeface="Wingdings" panose="05000000000000000000" pitchFamily="2" charset="2"/>
              <a:buChar char="q"/>
            </a:pPr>
            <a:r>
              <a:rPr lang="en-US" altLang="en-US" dirty="0"/>
              <a:t>  Separation and social isolation</a:t>
            </a:r>
          </a:p>
          <a:p>
            <a:pPr eaLnBrk="1" hangingPunct="1">
              <a:lnSpc>
                <a:spcPct val="90000"/>
              </a:lnSpc>
              <a:buFont typeface="Wingdings" panose="05000000000000000000" pitchFamily="2" charset="2"/>
              <a:buChar char="q"/>
            </a:pPr>
            <a:r>
              <a:rPr lang="en-US" altLang="en-US" dirty="0"/>
              <a:t>  Length of stage can vary</a:t>
            </a:r>
          </a:p>
          <a:p>
            <a:pPr eaLnBrk="1" hangingPunct="1">
              <a:lnSpc>
                <a:spcPct val="90000"/>
              </a:lnSpc>
              <a:buFont typeface="Wingdings" panose="05000000000000000000" pitchFamily="2" charset="2"/>
              <a:buChar char="q"/>
            </a:pPr>
            <a:r>
              <a:rPr lang="en-US" altLang="en-US" dirty="0"/>
              <a:t>  Interventions occur almost by accident </a:t>
            </a:r>
          </a:p>
          <a:p>
            <a:pPr eaLnBrk="1" hangingPunct="1">
              <a:lnSpc>
                <a:spcPct val="90000"/>
              </a:lnSpc>
              <a:buFont typeface="Wingdings" panose="05000000000000000000" pitchFamily="2" charset="2"/>
              <a:buChar char="q"/>
            </a:pPr>
            <a:r>
              <a:rPr lang="en-US" altLang="en-US" dirty="0"/>
              <a:t>  EAP is essential</a:t>
            </a:r>
          </a:p>
        </p:txBody>
      </p:sp>
      <p:sp>
        <p:nvSpPr>
          <p:cNvPr id="2" name="TextBox 1">
            <a:extLst>
              <a:ext uri="{FF2B5EF4-FFF2-40B4-BE49-F238E27FC236}">
                <a16:creationId xmlns:a16="http://schemas.microsoft.com/office/drawing/2014/main" id="{D3CF9D6D-22A3-4BA8-B46A-3C24DDDB6DC7}"/>
              </a:ext>
            </a:extLst>
          </p:cNvPr>
          <p:cNvSpPr txBox="1"/>
          <p:nvPr/>
        </p:nvSpPr>
        <p:spPr>
          <a:xfrm>
            <a:off x="6391922" y="6303146"/>
            <a:ext cx="5442012" cy="338554"/>
          </a:xfrm>
          <a:prstGeom prst="rect">
            <a:avLst/>
          </a:prstGeom>
          <a:noFill/>
        </p:spPr>
        <p:txBody>
          <a:bodyPr wrap="square" rtlCol="0">
            <a:spAutoFit/>
          </a:bodyPr>
          <a:lstStyle/>
          <a:p>
            <a:r>
              <a:rPr lang="en-US" sz="1600" dirty="0"/>
              <a:t>© 2020, The Cornerstone of Recovery, Inc</a:t>
            </a:r>
          </a:p>
        </p:txBody>
      </p:sp>
    </p:spTree>
    <p:extLst>
      <p:ext uri="{BB962C8B-B14F-4D97-AF65-F5344CB8AC3E}">
        <p14:creationId xmlns:p14="http://schemas.microsoft.com/office/powerpoint/2010/main" val="380050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A6F38E1-B859-4952-B8D5-962C4C1F3594}"/>
              </a:ext>
            </a:extLst>
          </p:cNvPr>
          <p:cNvSpPr>
            <a:spLocks noGrp="1" noChangeArrowheads="1"/>
          </p:cNvSpPr>
          <p:nvPr>
            <p:ph type="title"/>
          </p:nvPr>
        </p:nvSpPr>
        <p:spPr/>
        <p:txBody>
          <a:bodyPr/>
          <a:lstStyle/>
          <a:p>
            <a:pPr eaLnBrk="1" hangingPunct="1"/>
            <a:r>
              <a:rPr lang="en-US" altLang="en-US" sz="3500" dirty="0"/>
              <a:t>STAGE 4 – EARLY DEPENDENCE</a:t>
            </a:r>
          </a:p>
        </p:txBody>
      </p:sp>
      <p:sp>
        <p:nvSpPr>
          <p:cNvPr id="7171" name="Rectangle 3">
            <a:extLst>
              <a:ext uri="{FF2B5EF4-FFF2-40B4-BE49-F238E27FC236}">
                <a16:creationId xmlns:a16="http://schemas.microsoft.com/office/drawing/2014/main" id="{E1F268A8-3091-4644-AE8A-30E62BF9E86B}"/>
              </a:ext>
            </a:extLst>
          </p:cNvPr>
          <p:cNvSpPr>
            <a:spLocks noGrp="1" noChangeArrowheads="1"/>
          </p:cNvSpPr>
          <p:nvPr>
            <p:ph type="body" idx="1"/>
          </p:nvPr>
        </p:nvSpPr>
        <p:spPr>
          <a:xfrm>
            <a:off x="1903228" y="1981200"/>
            <a:ext cx="10288772" cy="4114800"/>
          </a:xfrm>
        </p:spPr>
        <p:txBody>
          <a:bodyPr/>
          <a:lstStyle/>
          <a:p>
            <a:pPr eaLnBrk="1" hangingPunct="1">
              <a:lnSpc>
                <a:spcPct val="90000"/>
              </a:lnSpc>
              <a:buFont typeface="Wingdings" panose="05000000000000000000" pitchFamily="2" charset="2"/>
              <a:buChar char="q"/>
            </a:pPr>
            <a:r>
              <a:rPr lang="en-US" altLang="en-US" sz="2400" dirty="0"/>
              <a:t>  </a:t>
            </a:r>
            <a:r>
              <a:rPr lang="en-US" altLang="en-US" dirty="0"/>
              <a:t>Consequences are progressively worse</a:t>
            </a:r>
          </a:p>
          <a:p>
            <a:pPr eaLnBrk="1" hangingPunct="1">
              <a:lnSpc>
                <a:spcPct val="90000"/>
              </a:lnSpc>
              <a:buFont typeface="Wingdings" panose="05000000000000000000" pitchFamily="2" charset="2"/>
              <a:buChar char="q"/>
            </a:pPr>
            <a:r>
              <a:rPr lang="en-US" altLang="en-US" dirty="0"/>
              <a:t>  The user has little awareness of the addiction; clear to everyone else.</a:t>
            </a:r>
          </a:p>
          <a:p>
            <a:pPr eaLnBrk="1" hangingPunct="1">
              <a:lnSpc>
                <a:spcPct val="90000"/>
              </a:lnSpc>
              <a:buFont typeface="Wingdings" panose="05000000000000000000" pitchFamily="2" charset="2"/>
              <a:buChar char="q"/>
            </a:pPr>
            <a:r>
              <a:rPr lang="en-US" altLang="en-US" dirty="0"/>
              <a:t>  Excuses and externalizing become the norm </a:t>
            </a:r>
          </a:p>
          <a:p>
            <a:pPr eaLnBrk="1" hangingPunct="1">
              <a:lnSpc>
                <a:spcPct val="90000"/>
              </a:lnSpc>
              <a:buFont typeface="Wingdings" panose="05000000000000000000" pitchFamily="2" charset="2"/>
              <a:buChar char="q"/>
            </a:pPr>
            <a:r>
              <a:rPr lang="en-US" altLang="en-US" dirty="0"/>
              <a:t>  Added route of ingestion – snorting/sniffing</a:t>
            </a:r>
          </a:p>
          <a:p>
            <a:pPr eaLnBrk="1" hangingPunct="1">
              <a:lnSpc>
                <a:spcPct val="90000"/>
              </a:lnSpc>
              <a:buFont typeface="Wingdings" panose="05000000000000000000" pitchFamily="2" charset="2"/>
              <a:buChar char="q"/>
            </a:pPr>
            <a:r>
              <a:rPr lang="en-US" altLang="en-US" dirty="0"/>
              <a:t>  Tolerance is extreme requiring higher doses</a:t>
            </a:r>
          </a:p>
          <a:p>
            <a:pPr eaLnBrk="1" hangingPunct="1">
              <a:lnSpc>
                <a:spcPct val="90000"/>
              </a:lnSpc>
              <a:buFont typeface="Wingdings" panose="05000000000000000000" pitchFamily="2" charset="2"/>
              <a:buChar char="q"/>
            </a:pPr>
            <a:r>
              <a:rPr lang="en-US" altLang="en-US" dirty="0"/>
              <a:t>  Hallucinogens, designer drugs, etc. begin</a:t>
            </a:r>
          </a:p>
          <a:p>
            <a:pPr eaLnBrk="1" hangingPunct="1">
              <a:lnSpc>
                <a:spcPct val="90000"/>
              </a:lnSpc>
              <a:buFont typeface="Wingdings" panose="05000000000000000000" pitchFamily="2" charset="2"/>
              <a:buChar char="q"/>
            </a:pPr>
            <a:r>
              <a:rPr lang="en-US" altLang="en-US" dirty="0"/>
              <a:t>  Peer group has almost completely changed</a:t>
            </a:r>
          </a:p>
          <a:p>
            <a:pPr eaLnBrk="1" hangingPunct="1">
              <a:lnSpc>
                <a:spcPct val="90000"/>
              </a:lnSpc>
              <a:buFont typeface="Wingdings" panose="05000000000000000000" pitchFamily="2" charset="2"/>
              <a:buChar char="q"/>
            </a:pPr>
            <a:r>
              <a:rPr lang="en-US" altLang="en-US" dirty="0"/>
              <a:t>  Most intentional interventions occur at this stage</a:t>
            </a:r>
          </a:p>
          <a:p>
            <a:pPr eaLnBrk="1" hangingPunct="1">
              <a:lnSpc>
                <a:spcPct val="90000"/>
              </a:lnSpc>
              <a:buFont typeface="Wingdings" panose="05000000000000000000" pitchFamily="2" charset="2"/>
              <a:buNone/>
            </a:pPr>
            <a:r>
              <a:rPr lang="en-US" altLang="en-US" dirty="0"/>
              <a:t>   </a:t>
            </a:r>
          </a:p>
        </p:txBody>
      </p:sp>
      <p:sp>
        <p:nvSpPr>
          <p:cNvPr id="2" name="TextBox 1">
            <a:extLst>
              <a:ext uri="{FF2B5EF4-FFF2-40B4-BE49-F238E27FC236}">
                <a16:creationId xmlns:a16="http://schemas.microsoft.com/office/drawing/2014/main" id="{03705254-CAFD-46B3-9146-8CEFAEC69622}"/>
              </a:ext>
            </a:extLst>
          </p:cNvPr>
          <p:cNvSpPr txBox="1"/>
          <p:nvPr/>
        </p:nvSpPr>
        <p:spPr>
          <a:xfrm>
            <a:off x="6249880" y="6374167"/>
            <a:ext cx="5942120" cy="338554"/>
          </a:xfrm>
          <a:prstGeom prst="rect">
            <a:avLst/>
          </a:prstGeom>
          <a:noFill/>
        </p:spPr>
        <p:txBody>
          <a:bodyPr wrap="square" rtlCol="0">
            <a:spAutoFit/>
          </a:bodyPr>
          <a:lstStyle/>
          <a:p>
            <a:r>
              <a:rPr lang="en-US" sz="1600" dirty="0"/>
              <a:t>© 2020, The Cornerstone of Recovery, Inc</a:t>
            </a:r>
          </a:p>
        </p:txBody>
      </p:sp>
    </p:spTree>
    <p:extLst>
      <p:ext uri="{BB962C8B-B14F-4D97-AF65-F5344CB8AC3E}">
        <p14:creationId xmlns:p14="http://schemas.microsoft.com/office/powerpoint/2010/main" val="222676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6944C6D-D57D-46D9-8626-3170F4451AB1}"/>
              </a:ext>
            </a:extLst>
          </p:cNvPr>
          <p:cNvSpPr>
            <a:spLocks noGrp="1" noChangeArrowheads="1"/>
          </p:cNvSpPr>
          <p:nvPr>
            <p:ph type="title"/>
          </p:nvPr>
        </p:nvSpPr>
        <p:spPr/>
        <p:txBody>
          <a:bodyPr/>
          <a:lstStyle/>
          <a:p>
            <a:pPr eaLnBrk="1" hangingPunct="1"/>
            <a:r>
              <a:rPr lang="en-US" altLang="en-US" sz="3500" dirty="0"/>
              <a:t>STAGE 5 – FULL DEPENDENCE</a:t>
            </a:r>
          </a:p>
        </p:txBody>
      </p:sp>
      <p:sp>
        <p:nvSpPr>
          <p:cNvPr id="8195" name="Rectangle 3">
            <a:extLst>
              <a:ext uri="{FF2B5EF4-FFF2-40B4-BE49-F238E27FC236}">
                <a16:creationId xmlns:a16="http://schemas.microsoft.com/office/drawing/2014/main" id="{9B668B29-E8FB-4E0D-A41A-566EF2DA13AC}"/>
              </a:ext>
            </a:extLst>
          </p:cNvPr>
          <p:cNvSpPr>
            <a:spLocks noGrp="1" noChangeArrowheads="1"/>
          </p:cNvSpPr>
          <p:nvPr>
            <p:ph idx="1"/>
          </p:nvPr>
        </p:nvSpPr>
        <p:spPr>
          <a:xfrm>
            <a:off x="265815" y="1981200"/>
            <a:ext cx="11812772" cy="4114800"/>
          </a:xfrm>
        </p:spPr>
        <p:txBody>
          <a:bodyPr/>
          <a:lstStyle/>
          <a:p>
            <a:pPr eaLnBrk="1" hangingPunct="1">
              <a:lnSpc>
                <a:spcPct val="80000"/>
              </a:lnSpc>
              <a:buFont typeface="Wingdings" panose="05000000000000000000" pitchFamily="2" charset="2"/>
              <a:buChar char="q"/>
            </a:pPr>
            <a:r>
              <a:rPr lang="en-US" altLang="en-US" sz="2400" dirty="0"/>
              <a:t>  </a:t>
            </a:r>
            <a:r>
              <a:rPr lang="en-US" altLang="en-US" dirty="0"/>
              <a:t>Aware of addiction and feel completely hopeless and helpless to stop   it</a:t>
            </a:r>
          </a:p>
          <a:p>
            <a:pPr eaLnBrk="1" hangingPunct="1">
              <a:lnSpc>
                <a:spcPct val="80000"/>
              </a:lnSpc>
              <a:buFont typeface="Wingdings" panose="05000000000000000000" pitchFamily="2" charset="2"/>
              <a:buChar char="q"/>
            </a:pPr>
            <a:r>
              <a:rPr lang="en-US" altLang="en-US" dirty="0"/>
              <a:t>  Unable to function without using</a:t>
            </a:r>
          </a:p>
          <a:p>
            <a:pPr eaLnBrk="1" hangingPunct="1">
              <a:lnSpc>
                <a:spcPct val="80000"/>
              </a:lnSpc>
              <a:buFont typeface="Wingdings" panose="05000000000000000000" pitchFamily="2" charset="2"/>
              <a:buChar char="q"/>
            </a:pPr>
            <a:r>
              <a:rPr lang="en-US" altLang="en-US" dirty="0"/>
              <a:t>  Added route of ingestion – IV use</a:t>
            </a:r>
          </a:p>
          <a:p>
            <a:pPr eaLnBrk="1" hangingPunct="1">
              <a:lnSpc>
                <a:spcPct val="80000"/>
              </a:lnSpc>
              <a:buFont typeface="Wingdings" panose="05000000000000000000" pitchFamily="2" charset="2"/>
              <a:buChar char="q"/>
            </a:pPr>
            <a:r>
              <a:rPr lang="en-US" altLang="en-US" dirty="0"/>
              <a:t>  Tolerance may drop suddenly after lengthy history of increasing tolerance, which can lead to overdose.</a:t>
            </a:r>
          </a:p>
          <a:p>
            <a:pPr eaLnBrk="1" hangingPunct="1">
              <a:lnSpc>
                <a:spcPct val="80000"/>
              </a:lnSpc>
              <a:buFont typeface="Wingdings" panose="05000000000000000000" pitchFamily="2" charset="2"/>
              <a:buChar char="q"/>
            </a:pPr>
            <a:r>
              <a:rPr lang="en-US" altLang="en-US" dirty="0"/>
              <a:t>  Jails, institutions, and death are often the consequences at this stage</a:t>
            </a:r>
          </a:p>
          <a:p>
            <a:pPr eaLnBrk="1" hangingPunct="1">
              <a:lnSpc>
                <a:spcPct val="80000"/>
              </a:lnSpc>
              <a:buFont typeface="Wingdings" panose="05000000000000000000" pitchFamily="2" charset="2"/>
              <a:buChar char="q"/>
            </a:pPr>
            <a:r>
              <a:rPr lang="en-US" altLang="en-US" dirty="0"/>
              <a:t>  Formal treatment, support groups, ongoing assessments, family involvement, and therapy, are necessary and is the treatment process.</a:t>
            </a:r>
          </a:p>
          <a:p>
            <a:pPr eaLnBrk="1" hangingPunct="1">
              <a:lnSpc>
                <a:spcPct val="80000"/>
              </a:lnSpc>
              <a:buFont typeface="Wingdings" panose="05000000000000000000" pitchFamily="2" charset="2"/>
              <a:buNone/>
            </a:pPr>
            <a:r>
              <a:rPr lang="en-US" altLang="en-US" dirty="0"/>
              <a:t>  </a:t>
            </a:r>
          </a:p>
          <a:p>
            <a:pPr eaLnBrk="1" hangingPunct="1">
              <a:lnSpc>
                <a:spcPct val="80000"/>
              </a:lnSpc>
              <a:buFont typeface="Wingdings" panose="05000000000000000000" pitchFamily="2" charset="2"/>
              <a:buNone/>
            </a:pPr>
            <a:r>
              <a:rPr lang="en-US" altLang="en-US" dirty="0"/>
              <a:t>  </a:t>
            </a:r>
          </a:p>
        </p:txBody>
      </p:sp>
      <p:sp>
        <p:nvSpPr>
          <p:cNvPr id="2" name="TextBox 1">
            <a:extLst>
              <a:ext uri="{FF2B5EF4-FFF2-40B4-BE49-F238E27FC236}">
                <a16:creationId xmlns:a16="http://schemas.microsoft.com/office/drawing/2014/main" id="{969DD07D-5FE5-4FC8-9483-025D654724F4}"/>
              </a:ext>
            </a:extLst>
          </p:cNvPr>
          <p:cNvSpPr txBox="1"/>
          <p:nvPr/>
        </p:nvSpPr>
        <p:spPr>
          <a:xfrm>
            <a:off x="6915705" y="6329779"/>
            <a:ext cx="4998128" cy="338554"/>
          </a:xfrm>
          <a:prstGeom prst="rect">
            <a:avLst/>
          </a:prstGeom>
          <a:noFill/>
        </p:spPr>
        <p:txBody>
          <a:bodyPr wrap="square" rtlCol="0">
            <a:spAutoFit/>
          </a:bodyPr>
          <a:lstStyle/>
          <a:p>
            <a:r>
              <a:rPr lang="en-US" sz="1600" dirty="0"/>
              <a:t>© 2020, The Cornerstone of Recovery, Inc</a:t>
            </a:r>
          </a:p>
        </p:txBody>
      </p:sp>
    </p:spTree>
    <p:extLst>
      <p:ext uri="{BB962C8B-B14F-4D97-AF65-F5344CB8AC3E}">
        <p14:creationId xmlns:p14="http://schemas.microsoft.com/office/powerpoint/2010/main" val="182803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961386BF-48B8-4346-8348-0A25FD4FE48A}"/>
              </a:ext>
            </a:extLst>
          </p:cNvPr>
          <p:cNvSpPr txBox="1">
            <a:spLocks noGrp="1"/>
          </p:cNvSpPr>
          <p:nvPr>
            <p:ph type="title"/>
          </p:nvPr>
        </p:nvSpPr>
        <p:spPr>
          <a:xfrm>
            <a:off x="838200" y="963507"/>
            <a:ext cx="3494362" cy="4930986"/>
          </a:xfrm>
          <a:prstGeom prst="rect">
            <a:avLst/>
          </a:prstGeom>
        </p:spPr>
        <p:txBody>
          <a:bodyPr vert="horz" lIns="91440" tIns="45720" rIns="91440" bIns="45720" rtlCol="0" anchor="ctr">
            <a:normAutofit/>
          </a:bodyPr>
          <a:lstStyle/>
          <a:p>
            <a:pPr algn="r"/>
            <a:r>
              <a:rPr lang="en-US" sz="3100" b="1" kern="1200" dirty="0">
                <a:solidFill>
                  <a:schemeClr val="accent1"/>
                </a:solidFill>
                <a:latin typeface="+mj-lt"/>
                <a:ea typeface="+mj-ea"/>
                <a:cs typeface="+mj-cs"/>
              </a:rPr>
              <a:t>What Constitutes/Defines “Disease”?</a:t>
            </a:r>
          </a:p>
        </p:txBody>
      </p:sp>
      <p:cxnSp>
        <p:nvCxnSpPr>
          <p:cNvPr id="22" name="Straight Connector 2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D8FB79F-0103-483D-A5C5-3B02BA964418}"/>
              </a:ext>
            </a:extLst>
          </p:cNvPr>
          <p:cNvSpPr>
            <a:spLocks noGrp="1"/>
          </p:cNvSpPr>
          <p:nvPr>
            <p:ph idx="1"/>
          </p:nvPr>
        </p:nvSpPr>
        <p:spPr>
          <a:xfrm>
            <a:off x="4975861" y="437322"/>
            <a:ext cx="6377935" cy="5457171"/>
          </a:xfrm>
        </p:spPr>
        <p:txBody>
          <a:bodyPr vert="horz" lIns="91440" tIns="45720" rIns="91440" bIns="45720" rtlCol="0" anchor="b">
            <a:normAutofit/>
          </a:bodyPr>
          <a:lstStyle/>
          <a:p>
            <a:r>
              <a:rPr lang="en-US" sz="2000" dirty="0"/>
              <a:t>According to prestigious academic, scientific, medical, and governmental organizations;  the American Medical Association, the American Psychiatric Association, The American Society of Addiction Medicine, The United States Department of health and Human Services, and the World Health Organization -</a:t>
            </a:r>
          </a:p>
          <a:p>
            <a:r>
              <a:rPr lang="en-US" sz="2000" dirty="0"/>
              <a:t>“A disease is a particular abnormal condition that negatively affects the structure of function of all or part of an organism, and that is not due to an immediate external injury. Diseases are often known to be medical conditions that are associated with specific signs and symptoms.”</a:t>
            </a:r>
          </a:p>
          <a:p>
            <a:r>
              <a:rPr lang="en-US" sz="2000" b="0" i="0" dirty="0">
                <a:effectLst/>
              </a:rPr>
              <a:t>“Disease: </a:t>
            </a:r>
            <a:r>
              <a:rPr lang="en-US" sz="2000" i="0" dirty="0">
                <a:effectLst/>
              </a:rPr>
              <a:t>any harmful deviation from the normal structural or functional state of an organism</a:t>
            </a:r>
            <a:r>
              <a:rPr lang="en-US" sz="2000" b="0" i="0" dirty="0">
                <a:effectLst/>
              </a:rPr>
              <a:t>, generally associated with certain signs and symptoms and differing in nature from physical injury. A diseased organism commonly exhibits signs or symptoms indicative of its abnormal state.”</a:t>
            </a:r>
            <a:r>
              <a:rPr lang="en-US" sz="2000" dirty="0"/>
              <a:t> </a:t>
            </a:r>
          </a:p>
        </p:txBody>
      </p:sp>
      <p:sp>
        <p:nvSpPr>
          <p:cNvPr id="15" name="TextBox 14">
            <a:extLst>
              <a:ext uri="{FF2B5EF4-FFF2-40B4-BE49-F238E27FC236}">
                <a16:creationId xmlns:a16="http://schemas.microsoft.com/office/drawing/2014/main" id="{754F10D4-FD85-D44B-8EFE-E5218DF32716}"/>
              </a:ext>
            </a:extLst>
          </p:cNvPr>
          <p:cNvSpPr txBox="1"/>
          <p:nvPr/>
        </p:nvSpPr>
        <p:spPr>
          <a:xfrm>
            <a:off x="6826928" y="6261238"/>
            <a:ext cx="4400042" cy="476914"/>
          </a:xfrm>
          <a:prstGeom prst="rect">
            <a:avLst/>
          </a:prstGeom>
        </p:spPr>
        <p:txBody>
          <a:bodyPr vert="horz" lIns="91440" tIns="45720" rIns="91440" bIns="45720" rtlCol="0">
            <a:normAutofit/>
          </a:bodyPr>
          <a:lstStyle/>
          <a:p>
            <a:pPr>
              <a:lnSpc>
                <a:spcPct val="90000"/>
              </a:lnSpc>
              <a:spcAft>
                <a:spcPts val="600"/>
              </a:spcAft>
            </a:pPr>
            <a:r>
              <a:rPr lang="en-US" sz="1200" dirty="0"/>
              <a:t>© 2020, The Cornerstone of Recovery, Inc.</a:t>
            </a:r>
          </a:p>
        </p:txBody>
      </p:sp>
      <p:sp>
        <p:nvSpPr>
          <p:cNvPr id="2" name="Rectangle 1">
            <a:extLst>
              <a:ext uri="{FF2B5EF4-FFF2-40B4-BE49-F238E27FC236}">
                <a16:creationId xmlns:a16="http://schemas.microsoft.com/office/drawing/2014/main" id="{DA66B9B3-4928-2142-8434-1D2F82AFEF28}"/>
              </a:ext>
            </a:extLst>
          </p:cNvPr>
          <p:cNvSpPr/>
          <p:nvPr/>
        </p:nvSpPr>
        <p:spPr>
          <a:xfrm>
            <a:off x="0" y="6500206"/>
            <a:ext cx="12192000" cy="476914"/>
          </a:xfrm>
          <a:prstGeom prst="rect">
            <a:avLst/>
          </a:prstGeom>
          <a:solidFill>
            <a:srgbClr val="2D4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566D1B65-FD4D-4B72-9305-790C426C7BA0}"/>
              </a:ext>
            </a:extLst>
          </p:cNvPr>
          <p:cNvPicPr>
            <a:picLocks noChangeAspect="1"/>
          </p:cNvPicPr>
          <p:nvPr/>
        </p:nvPicPr>
        <p:blipFill>
          <a:blip r:embed="rId2"/>
          <a:stretch>
            <a:fillRect/>
          </a:stretch>
        </p:blipFill>
        <p:spPr>
          <a:xfrm>
            <a:off x="11159490" y="216131"/>
            <a:ext cx="856530" cy="781396"/>
          </a:xfrm>
          <a:prstGeom prst="rect">
            <a:avLst/>
          </a:prstGeom>
        </p:spPr>
      </p:pic>
    </p:spTree>
    <p:extLst>
      <p:ext uri="{BB962C8B-B14F-4D97-AF65-F5344CB8AC3E}">
        <p14:creationId xmlns:p14="http://schemas.microsoft.com/office/powerpoint/2010/main" val="21261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529D-1B91-46DC-876F-8F6FA74BE4C8}"/>
              </a:ext>
            </a:extLst>
          </p:cNvPr>
          <p:cNvSpPr>
            <a:spLocks noGrp="1"/>
          </p:cNvSpPr>
          <p:nvPr>
            <p:ph type="title"/>
          </p:nvPr>
        </p:nvSpPr>
        <p:spPr/>
        <p:txBody>
          <a:bodyPr/>
          <a:lstStyle/>
          <a:p>
            <a:pPr algn="ctr"/>
            <a:r>
              <a:rPr lang="en-US" b="1" dirty="0">
                <a:solidFill>
                  <a:srgbClr val="0070C0"/>
                </a:solidFill>
              </a:rPr>
              <a:t>Prefrontal Cortex</a:t>
            </a:r>
            <a:br>
              <a:rPr lang="en-US" b="1" dirty="0">
                <a:solidFill>
                  <a:srgbClr val="0070C0"/>
                </a:solidFill>
              </a:rPr>
            </a:br>
            <a:r>
              <a:rPr lang="en-US" sz="2400" b="1" dirty="0">
                <a:solidFill>
                  <a:srgbClr val="0070C0"/>
                </a:solidFill>
                <a:highlight>
                  <a:srgbClr val="FFFF00"/>
                </a:highlight>
                <a:latin typeface="+mn-lt"/>
              </a:rPr>
              <a:t>Prefrontal Cortex Functions</a:t>
            </a:r>
          </a:p>
        </p:txBody>
      </p:sp>
      <p:sp>
        <p:nvSpPr>
          <p:cNvPr id="3" name="Content Placeholder 2">
            <a:extLst>
              <a:ext uri="{FF2B5EF4-FFF2-40B4-BE49-F238E27FC236}">
                <a16:creationId xmlns:a16="http://schemas.microsoft.com/office/drawing/2014/main" id="{CC19876C-8108-4D93-B2AB-71D296263141}"/>
              </a:ext>
            </a:extLst>
          </p:cNvPr>
          <p:cNvSpPr>
            <a:spLocks noGrp="1"/>
          </p:cNvSpPr>
          <p:nvPr>
            <p:ph idx="1"/>
          </p:nvPr>
        </p:nvSpPr>
        <p:spPr>
          <a:xfrm>
            <a:off x="2583402" y="2109175"/>
            <a:ext cx="3835153" cy="4067787"/>
          </a:xfrm>
        </p:spPr>
        <p:txBody>
          <a:bodyPr/>
          <a:lstStyle/>
          <a:p>
            <a:pPr>
              <a:buFont typeface="Wingdings" panose="05000000000000000000" pitchFamily="2" charset="2"/>
              <a:buChar char="§"/>
            </a:pPr>
            <a:r>
              <a:rPr lang="en-US" sz="3200" dirty="0">
                <a:solidFill>
                  <a:srgbClr val="0070C0"/>
                </a:solidFill>
              </a:rPr>
              <a:t>Attention Span</a:t>
            </a:r>
          </a:p>
          <a:p>
            <a:pPr>
              <a:buFont typeface="Wingdings" panose="05000000000000000000" pitchFamily="2" charset="2"/>
              <a:buChar char="§"/>
            </a:pPr>
            <a:r>
              <a:rPr lang="en-US" sz="3200" dirty="0">
                <a:solidFill>
                  <a:srgbClr val="0070C0"/>
                </a:solidFill>
              </a:rPr>
              <a:t>Judgement</a:t>
            </a:r>
          </a:p>
          <a:p>
            <a:pPr>
              <a:buFont typeface="Wingdings" panose="05000000000000000000" pitchFamily="2" charset="2"/>
              <a:buChar char="§"/>
            </a:pPr>
            <a:r>
              <a:rPr lang="en-US" sz="3200" dirty="0">
                <a:solidFill>
                  <a:srgbClr val="0070C0"/>
                </a:solidFill>
              </a:rPr>
              <a:t>Impulse Control</a:t>
            </a:r>
          </a:p>
          <a:p>
            <a:pPr>
              <a:buFont typeface="Wingdings" panose="05000000000000000000" pitchFamily="2" charset="2"/>
              <a:buChar char="§"/>
            </a:pPr>
            <a:r>
              <a:rPr lang="en-US" sz="3200" dirty="0">
                <a:solidFill>
                  <a:srgbClr val="0070C0"/>
                </a:solidFill>
              </a:rPr>
              <a:t>Organization</a:t>
            </a:r>
          </a:p>
          <a:p>
            <a:pPr>
              <a:buFont typeface="Wingdings" panose="05000000000000000000" pitchFamily="2" charset="2"/>
              <a:buChar char="§"/>
            </a:pPr>
            <a:r>
              <a:rPr lang="en-US" sz="3200" dirty="0">
                <a:solidFill>
                  <a:srgbClr val="0070C0"/>
                </a:solidFill>
              </a:rPr>
              <a:t>Forward Thinking</a:t>
            </a:r>
          </a:p>
          <a:p>
            <a:pPr>
              <a:buFont typeface="Wingdings" panose="05000000000000000000" pitchFamily="2" charset="2"/>
              <a:buChar char="§"/>
            </a:pPr>
            <a:r>
              <a:rPr lang="en-US" sz="3200" dirty="0">
                <a:solidFill>
                  <a:srgbClr val="0070C0"/>
                </a:solidFill>
              </a:rPr>
              <a:t>Internal Supervision</a:t>
            </a:r>
          </a:p>
          <a:p>
            <a:pPr>
              <a:buFont typeface="Wingdings" panose="05000000000000000000" pitchFamily="2" charset="2"/>
              <a:buChar char="§"/>
            </a:pPr>
            <a:endParaRPr lang="en-US" dirty="0"/>
          </a:p>
        </p:txBody>
      </p:sp>
      <p:pic>
        <p:nvPicPr>
          <p:cNvPr id="7170" name="Picture 2">
            <a:extLst>
              <a:ext uri="{FF2B5EF4-FFF2-40B4-BE49-F238E27FC236}">
                <a16:creationId xmlns:a16="http://schemas.microsoft.com/office/drawing/2014/main" id="{DF8474CC-ED4D-4B54-8B6E-D432F236D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958" y="2109175"/>
            <a:ext cx="3057729" cy="369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72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69C7-8764-4228-887C-B11F2E70B281}"/>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Prefrontal Cortex</a:t>
            </a:r>
          </a:p>
        </p:txBody>
      </p:sp>
      <p:sp>
        <p:nvSpPr>
          <p:cNvPr id="5" name="Text Placeholder 4">
            <a:extLst>
              <a:ext uri="{FF2B5EF4-FFF2-40B4-BE49-F238E27FC236}">
                <a16:creationId xmlns:a16="http://schemas.microsoft.com/office/drawing/2014/main" id="{A8C0407D-06D7-4575-A860-9411AD55630F}"/>
              </a:ext>
            </a:extLst>
          </p:cNvPr>
          <p:cNvSpPr>
            <a:spLocks noGrp="1"/>
          </p:cNvSpPr>
          <p:nvPr>
            <p:ph type="body" sz="quarter" idx="3"/>
          </p:nvPr>
        </p:nvSpPr>
        <p:spPr>
          <a:xfrm>
            <a:off x="1837678" y="568171"/>
            <a:ext cx="7945514" cy="1325563"/>
          </a:xfrm>
        </p:spPr>
        <p:txBody>
          <a:bodyPr/>
          <a:lstStyle/>
          <a:p>
            <a:pPr algn="ctr"/>
            <a:r>
              <a:rPr lang="en-US" dirty="0">
                <a:highlight>
                  <a:srgbClr val="FFFF00"/>
                </a:highlight>
              </a:rPr>
              <a:t>Prefrontal Cortex Problems</a:t>
            </a:r>
          </a:p>
        </p:txBody>
      </p:sp>
      <p:sp>
        <p:nvSpPr>
          <p:cNvPr id="6" name="Content Placeholder 5">
            <a:extLst>
              <a:ext uri="{FF2B5EF4-FFF2-40B4-BE49-F238E27FC236}">
                <a16:creationId xmlns:a16="http://schemas.microsoft.com/office/drawing/2014/main" id="{6517176A-05C6-4BF3-BF84-64C4F76C4A1B}"/>
              </a:ext>
            </a:extLst>
          </p:cNvPr>
          <p:cNvSpPr>
            <a:spLocks noGrp="1"/>
          </p:cNvSpPr>
          <p:nvPr>
            <p:ph sz="quarter" idx="4"/>
          </p:nvPr>
        </p:nvSpPr>
        <p:spPr>
          <a:xfrm>
            <a:off x="1837678" y="1997476"/>
            <a:ext cx="3586578" cy="4192187"/>
          </a:xfrm>
        </p:spPr>
        <p:txBody>
          <a:bodyPr>
            <a:noAutofit/>
          </a:bodyPr>
          <a:lstStyle/>
          <a:p>
            <a:r>
              <a:rPr lang="en-US" sz="3200" dirty="0">
                <a:solidFill>
                  <a:srgbClr val="0070C0"/>
                </a:solidFill>
              </a:rPr>
              <a:t>Short Attention Span</a:t>
            </a:r>
          </a:p>
          <a:p>
            <a:r>
              <a:rPr lang="en-US" sz="3200" dirty="0">
                <a:solidFill>
                  <a:srgbClr val="0070C0"/>
                </a:solidFill>
              </a:rPr>
              <a:t>Impulsivity</a:t>
            </a:r>
          </a:p>
          <a:p>
            <a:r>
              <a:rPr lang="en-US" sz="3200" dirty="0">
                <a:solidFill>
                  <a:srgbClr val="0070C0"/>
                </a:solidFill>
              </a:rPr>
              <a:t>Procrastination</a:t>
            </a:r>
          </a:p>
          <a:p>
            <a:r>
              <a:rPr lang="en-US" sz="3200" dirty="0">
                <a:solidFill>
                  <a:srgbClr val="0070C0"/>
                </a:solidFill>
              </a:rPr>
              <a:t>Disorganization</a:t>
            </a:r>
          </a:p>
          <a:p>
            <a:r>
              <a:rPr lang="en-US" sz="3200" dirty="0">
                <a:solidFill>
                  <a:srgbClr val="0070C0"/>
                </a:solidFill>
              </a:rPr>
              <a:t>Poor Judgement</a:t>
            </a:r>
          </a:p>
          <a:p>
            <a:r>
              <a:rPr lang="en-US" sz="3200" dirty="0">
                <a:solidFill>
                  <a:srgbClr val="0070C0"/>
                </a:solidFill>
              </a:rPr>
              <a:t>Lack of Empathy</a:t>
            </a:r>
          </a:p>
          <a:p>
            <a:r>
              <a:rPr lang="en-US" sz="3200" dirty="0">
                <a:solidFill>
                  <a:srgbClr val="0070C0"/>
                </a:solidFill>
              </a:rPr>
              <a:t>Lack of Insight</a:t>
            </a:r>
          </a:p>
        </p:txBody>
      </p:sp>
      <p:pic>
        <p:nvPicPr>
          <p:cNvPr id="8" name="Picture 2">
            <a:extLst>
              <a:ext uri="{FF2B5EF4-FFF2-40B4-BE49-F238E27FC236}">
                <a16:creationId xmlns:a16="http://schemas.microsoft.com/office/drawing/2014/main" id="{2CCD4153-ED00-4891-9EE8-1CE3B44AD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821" y="2272683"/>
            <a:ext cx="2723084" cy="326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14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8CCE2CC-D0B0-4DE3-96D2-0ED1D0D16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99" y="1199677"/>
            <a:ext cx="6096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01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C8CE93A-BDEA-407B-B06B-FFC31A722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519" y="1272381"/>
            <a:ext cx="60960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87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A8DA4D4-D0B3-4BB1-8260-0BE289437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690" y="1160766"/>
            <a:ext cx="60960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53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49704E0-77C8-4D57-BAD7-B3461D7C0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189" y="1121650"/>
            <a:ext cx="6096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41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C5FFD36-F72C-4C05-A315-B13B5958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503" y="1119981"/>
            <a:ext cx="6096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378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03DB-39D1-4DDA-A7DE-E7FA9A2859CF}"/>
              </a:ext>
            </a:extLst>
          </p:cNvPr>
          <p:cNvSpPr>
            <a:spLocks noGrp="1"/>
          </p:cNvSpPr>
          <p:nvPr>
            <p:ph type="title"/>
          </p:nvPr>
        </p:nvSpPr>
        <p:spPr>
          <a:effectLst>
            <a:outerShdw blurRad="50800" dist="38100" dir="18900000" algn="bl" rotWithShape="0">
              <a:prstClr val="black">
                <a:alpha val="40000"/>
              </a:prstClr>
            </a:outerShdw>
          </a:effectLst>
        </p:spPr>
        <p:txBody>
          <a:bodyPr>
            <a:normAutofit/>
          </a:bodyPr>
          <a:lstStyle/>
          <a:p>
            <a:pPr algn="ctr"/>
            <a:r>
              <a:rPr lang="en-US" sz="4800" b="1" dirty="0">
                <a:solidFill>
                  <a:srgbClr val="0070C0"/>
                </a:solidFill>
              </a:rPr>
              <a:t>Getting Help</a:t>
            </a:r>
          </a:p>
        </p:txBody>
      </p:sp>
      <p:pic>
        <p:nvPicPr>
          <p:cNvPr id="5" name="Content Placeholder 4" descr="A green sign with white lettering&#10;&#10;Description automatically generated with low confidence">
            <a:extLst>
              <a:ext uri="{FF2B5EF4-FFF2-40B4-BE49-F238E27FC236}">
                <a16:creationId xmlns:a16="http://schemas.microsoft.com/office/drawing/2014/main" id="{D3726256-74EA-4A8B-B1B9-EEE158DCF73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6839" y="2079068"/>
            <a:ext cx="5724525" cy="3171825"/>
          </a:xfrm>
        </p:spPr>
      </p:pic>
      <p:sp>
        <p:nvSpPr>
          <p:cNvPr id="6" name="TextBox 5">
            <a:extLst>
              <a:ext uri="{FF2B5EF4-FFF2-40B4-BE49-F238E27FC236}">
                <a16:creationId xmlns:a16="http://schemas.microsoft.com/office/drawing/2014/main" id="{7A58FD45-0E01-4317-9C7C-16E9791EC69E}"/>
              </a:ext>
            </a:extLst>
          </p:cNvPr>
          <p:cNvSpPr txBox="1"/>
          <p:nvPr/>
        </p:nvSpPr>
        <p:spPr>
          <a:xfrm>
            <a:off x="296839" y="5250893"/>
            <a:ext cx="5724525" cy="230832"/>
          </a:xfrm>
          <a:prstGeom prst="rect">
            <a:avLst/>
          </a:prstGeom>
          <a:noFill/>
        </p:spPr>
        <p:txBody>
          <a:bodyPr wrap="square" rtlCol="0">
            <a:spAutoFit/>
          </a:bodyPr>
          <a:lstStyle/>
          <a:p>
            <a:r>
              <a:rPr lang="en-US" sz="900" dirty="0">
                <a:hlinkClick r:id="rId3" tooltip="http://pauldunay.com/why-cmos-should-stop-being-addicted-to-pay-per-click-ads/"/>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7" name="TextBox 6">
            <a:extLst>
              <a:ext uri="{FF2B5EF4-FFF2-40B4-BE49-F238E27FC236}">
                <a16:creationId xmlns:a16="http://schemas.microsoft.com/office/drawing/2014/main" id="{6214BB97-F426-4F5E-BDE1-BF90F979D6C7}"/>
              </a:ext>
            </a:extLst>
          </p:cNvPr>
          <p:cNvSpPr txBox="1"/>
          <p:nvPr/>
        </p:nvSpPr>
        <p:spPr>
          <a:xfrm>
            <a:off x="6602819" y="1690688"/>
            <a:ext cx="5103628" cy="4524315"/>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latin typeface="Times New Roman" panose="02020603050405020304" pitchFamily="18" charset="0"/>
                <a:cs typeface="Times New Roman" panose="02020603050405020304" pitchFamily="18" charset="0"/>
              </a:rPr>
              <a:t>Seek treatment, in a hospital or treatment center</a:t>
            </a:r>
          </a:p>
          <a:p>
            <a:pPr marL="285750" indent="-285750">
              <a:buFont typeface="Wingdings" panose="05000000000000000000" pitchFamily="2" charset="2"/>
              <a:buChar char="§"/>
            </a:pPr>
            <a:r>
              <a:rPr lang="en-US" sz="3600" b="1" dirty="0">
                <a:latin typeface="Times New Roman" panose="02020603050405020304" pitchFamily="18" charset="0"/>
                <a:cs typeface="Times New Roman" panose="02020603050405020304" pitchFamily="18" charset="0"/>
              </a:rPr>
              <a:t>Alcoholics Anonymous</a:t>
            </a:r>
          </a:p>
          <a:p>
            <a:pPr marL="285750" indent="-285750">
              <a:buFont typeface="Wingdings" panose="05000000000000000000" pitchFamily="2" charset="2"/>
              <a:buChar char="§"/>
            </a:pPr>
            <a:r>
              <a:rPr lang="en-US" sz="3600" b="1" dirty="0">
                <a:latin typeface="Times New Roman" panose="02020603050405020304" pitchFamily="18" charset="0"/>
                <a:cs typeface="Times New Roman" panose="02020603050405020304" pitchFamily="18" charset="0"/>
              </a:rPr>
              <a:t>Al-Anon</a:t>
            </a:r>
          </a:p>
          <a:p>
            <a:pPr marL="285750" indent="-285750">
              <a:buFont typeface="Wingdings" panose="05000000000000000000" pitchFamily="2" charset="2"/>
              <a:buChar char="§"/>
            </a:pPr>
            <a:r>
              <a:rPr lang="en-US" sz="3600" b="1" dirty="0">
                <a:latin typeface="Times New Roman" panose="02020603050405020304" pitchFamily="18" charset="0"/>
                <a:cs typeface="Times New Roman" panose="02020603050405020304" pitchFamily="18" charset="0"/>
              </a:rPr>
              <a:t>Alateen</a:t>
            </a:r>
          </a:p>
          <a:p>
            <a:pPr marL="285750" indent="-285750">
              <a:buFont typeface="Wingdings" panose="05000000000000000000" pitchFamily="2" charset="2"/>
              <a:buChar char="§"/>
            </a:pPr>
            <a:r>
              <a:rPr lang="en-US" sz="3600" b="1" dirty="0">
                <a:latin typeface="Times New Roman" panose="02020603050405020304" pitchFamily="18" charset="0"/>
                <a:cs typeface="Times New Roman" panose="02020603050405020304" pitchFamily="18" charset="0"/>
              </a:rPr>
              <a:t>Adult Children of Alcoholics</a:t>
            </a:r>
          </a:p>
        </p:txBody>
      </p:sp>
    </p:spTree>
    <p:extLst>
      <p:ext uri="{BB962C8B-B14F-4D97-AF65-F5344CB8AC3E}">
        <p14:creationId xmlns:p14="http://schemas.microsoft.com/office/powerpoint/2010/main" val="411271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C030-08A3-4D78-9561-2766EAE16DAD}"/>
              </a:ext>
            </a:extLst>
          </p:cNvPr>
          <p:cNvSpPr>
            <a:spLocks noGrp="1"/>
          </p:cNvSpPr>
          <p:nvPr>
            <p:ph type="title"/>
          </p:nvPr>
        </p:nvSpPr>
        <p:spPr/>
        <p:txBody>
          <a:bodyPr>
            <a:normAutofit/>
          </a:bodyPr>
          <a:lstStyle/>
          <a:p>
            <a:pPr algn="ctr"/>
            <a:r>
              <a:rPr lang="en-US" sz="4000" b="1" dirty="0"/>
              <a:t>References</a:t>
            </a:r>
          </a:p>
        </p:txBody>
      </p:sp>
      <p:sp>
        <p:nvSpPr>
          <p:cNvPr id="3" name="Content Placeholder 2">
            <a:extLst>
              <a:ext uri="{FF2B5EF4-FFF2-40B4-BE49-F238E27FC236}">
                <a16:creationId xmlns:a16="http://schemas.microsoft.com/office/drawing/2014/main" id="{BF5A50B1-C78F-43BC-AB99-416D22F5DBEC}"/>
              </a:ext>
            </a:extLst>
          </p:cNvPr>
          <p:cNvSpPr>
            <a:spLocks noGrp="1"/>
          </p:cNvSpPr>
          <p:nvPr>
            <p:ph idx="1"/>
          </p:nvPr>
        </p:nvSpPr>
        <p:spPr>
          <a:xfrm>
            <a:off x="838200" y="2509736"/>
            <a:ext cx="10515600" cy="2169268"/>
          </a:xfrm>
        </p:spPr>
        <p:txBody>
          <a:bodyPr/>
          <a:lstStyle/>
          <a:p>
            <a:pPr marL="457200" indent="-457200">
              <a:buNone/>
            </a:pPr>
            <a:r>
              <a:rPr lang="en-US" sz="2000" dirty="0"/>
              <a:t>Keston, D. (2004). </a:t>
            </a:r>
            <a:r>
              <a:rPr lang="en-US" sz="2000" i="1" dirty="0"/>
              <a:t>Addiction, Progression &amp; recovery: Understanding the stages of change on the  addiction recovery learning curve</a:t>
            </a:r>
            <a:r>
              <a:rPr lang="en-US" sz="2000" dirty="0"/>
              <a:t>. PESI Healthcare, LLC.</a:t>
            </a:r>
          </a:p>
          <a:p>
            <a:pPr marL="0" indent="0">
              <a:buNone/>
            </a:pPr>
            <a:r>
              <a:rPr lang="en-US" sz="2000" dirty="0"/>
              <a:t>Lee, B. (n.d.) </a:t>
            </a:r>
            <a:r>
              <a:rPr lang="en-US" sz="2000" i="1" dirty="0"/>
              <a:t>Can you see it? Stages of addiction</a:t>
            </a:r>
            <a:r>
              <a:rPr lang="en-US" sz="2000" dirty="0"/>
              <a:t>. Cornerstone of Recovery.</a:t>
            </a:r>
          </a:p>
          <a:p>
            <a:pPr marL="0" indent="0">
              <a:buNone/>
            </a:pPr>
            <a:r>
              <a:rPr lang="en-US" sz="2000" dirty="0"/>
              <a:t>Lyles, M. (n.d.). </a:t>
            </a:r>
            <a:r>
              <a:rPr lang="en-US" sz="2000" i="1" dirty="0"/>
              <a:t>Neurobiology of the Brain and Addiction</a:t>
            </a:r>
            <a:r>
              <a:rPr lang="en-US" sz="2000" dirty="0"/>
              <a:t>. [video presentation]. Liberty University. </a:t>
            </a:r>
          </a:p>
          <a:p>
            <a:pPr marL="0" indent="0">
              <a:buNone/>
            </a:pPr>
            <a:r>
              <a:rPr lang="en-US" sz="2000" dirty="0"/>
              <a:t>Ridgeview Institute. (n.d.). </a:t>
            </a:r>
            <a:r>
              <a:rPr lang="en-US" sz="2000" i="1" dirty="0"/>
              <a:t>The Disease of Addiction. </a:t>
            </a:r>
            <a:r>
              <a:rPr lang="en-US" sz="2000" dirty="0"/>
              <a:t>Smyrna, GA.</a:t>
            </a:r>
          </a:p>
          <a:p>
            <a:pPr marL="0" indent="0">
              <a:buNone/>
            </a:pPr>
            <a:endParaRPr lang="en-US" dirty="0"/>
          </a:p>
        </p:txBody>
      </p:sp>
    </p:spTree>
    <p:extLst>
      <p:ext uri="{BB962C8B-B14F-4D97-AF65-F5344CB8AC3E}">
        <p14:creationId xmlns:p14="http://schemas.microsoft.com/office/powerpoint/2010/main" val="162317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6B9B3-4928-2142-8434-1D2F82AFEF28}"/>
              </a:ext>
            </a:extLst>
          </p:cNvPr>
          <p:cNvSpPr/>
          <p:nvPr/>
        </p:nvSpPr>
        <p:spPr>
          <a:xfrm>
            <a:off x="0" y="6381087"/>
            <a:ext cx="12192000" cy="476914"/>
          </a:xfrm>
          <a:prstGeom prst="rect">
            <a:avLst/>
          </a:prstGeom>
          <a:solidFill>
            <a:srgbClr val="2D4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4F10D4-FD85-D44B-8EFE-E5218DF32716}"/>
              </a:ext>
            </a:extLst>
          </p:cNvPr>
          <p:cNvSpPr txBox="1"/>
          <p:nvPr/>
        </p:nvSpPr>
        <p:spPr>
          <a:xfrm>
            <a:off x="8776835" y="6474235"/>
            <a:ext cx="2616422" cy="246221"/>
          </a:xfrm>
          <a:prstGeom prst="rect">
            <a:avLst/>
          </a:prstGeom>
          <a:noFill/>
        </p:spPr>
        <p:txBody>
          <a:bodyPr wrap="none" rtlCol="0">
            <a:spAutoFit/>
          </a:bodyPr>
          <a:lstStyle/>
          <a:p>
            <a:pPr algn="r"/>
            <a:r>
              <a:rPr lang="en-US" sz="1000" dirty="0">
                <a:solidFill>
                  <a:schemeClr val="bg1"/>
                </a:solidFill>
                <a:latin typeface="Gill Sans" panose="020B0502020104020203" pitchFamily="34" charset="-79"/>
                <a:cs typeface="Gill Sans" panose="020B0502020104020203" pitchFamily="34" charset="-79"/>
              </a:rPr>
              <a:t>© 2020, The Cornerstone of Recovery, Inc.</a:t>
            </a:r>
          </a:p>
        </p:txBody>
      </p:sp>
      <p:sp>
        <p:nvSpPr>
          <p:cNvPr id="8" name="TextBox 7">
            <a:extLst>
              <a:ext uri="{FF2B5EF4-FFF2-40B4-BE49-F238E27FC236}">
                <a16:creationId xmlns:a16="http://schemas.microsoft.com/office/drawing/2014/main" id="{AD88AFE0-F4BD-4BED-8D16-81957D98CEB1}"/>
              </a:ext>
            </a:extLst>
          </p:cNvPr>
          <p:cNvSpPr txBox="1"/>
          <p:nvPr/>
        </p:nvSpPr>
        <p:spPr>
          <a:xfrm>
            <a:off x="2438638" y="476913"/>
            <a:ext cx="7182196" cy="2708434"/>
          </a:xfrm>
          <a:prstGeom prst="rect">
            <a:avLst/>
          </a:prstGeom>
          <a:noFill/>
        </p:spPr>
        <p:txBody>
          <a:bodyPr wrap="square" rtlCol="0">
            <a:spAutoFit/>
          </a:bodyPr>
          <a:lstStyle/>
          <a:p>
            <a:pPr algn="ctr"/>
            <a:r>
              <a:rPr lang="en-US" sz="2800" dirty="0"/>
              <a:t>Thank you.</a:t>
            </a:r>
          </a:p>
          <a:p>
            <a:pPr algn="ctr"/>
            <a:endParaRPr lang="en-US" dirty="0"/>
          </a:p>
          <a:p>
            <a:pPr algn="ctr"/>
            <a:r>
              <a:rPr lang="en-US" sz="1600" dirty="0"/>
              <a:t>Presenter contact info:</a:t>
            </a:r>
          </a:p>
          <a:p>
            <a:pPr algn="ctr"/>
            <a:endParaRPr lang="en-US" dirty="0"/>
          </a:p>
          <a:p>
            <a:pPr algn="ctr"/>
            <a:r>
              <a:rPr lang="en-US" dirty="0"/>
              <a:t>Danyelle C. Smith, MA, LPC-MHSP, NCC</a:t>
            </a:r>
          </a:p>
          <a:p>
            <a:pPr algn="ctr"/>
            <a:r>
              <a:rPr lang="en-US" dirty="0"/>
              <a:t>865-970-7747 x4050</a:t>
            </a:r>
          </a:p>
          <a:p>
            <a:pPr algn="ctr"/>
            <a:r>
              <a:rPr lang="en-US" dirty="0">
                <a:hlinkClick r:id="rId2"/>
              </a:rPr>
              <a:t>danyellesmith@cornerstoneofrecovery.com</a:t>
            </a:r>
            <a:endParaRPr lang="en-US" dirty="0"/>
          </a:p>
          <a:p>
            <a:pPr algn="ctr"/>
            <a:endParaRPr lang="en-US" dirty="0"/>
          </a:p>
          <a:p>
            <a:pPr algn="ctr"/>
            <a:r>
              <a:rPr lang="en-US" dirty="0"/>
              <a:t> </a:t>
            </a:r>
          </a:p>
        </p:txBody>
      </p:sp>
      <p:pic>
        <p:nvPicPr>
          <p:cNvPr id="10" name="Picture 9">
            <a:extLst>
              <a:ext uri="{FF2B5EF4-FFF2-40B4-BE49-F238E27FC236}">
                <a16:creationId xmlns:a16="http://schemas.microsoft.com/office/drawing/2014/main" id="{C7EE67DE-CAEF-4366-990A-73CFDCE6964F}"/>
              </a:ext>
            </a:extLst>
          </p:cNvPr>
          <p:cNvPicPr>
            <a:picLocks noChangeAspect="1"/>
          </p:cNvPicPr>
          <p:nvPr/>
        </p:nvPicPr>
        <p:blipFill>
          <a:blip r:embed="rId3"/>
          <a:stretch>
            <a:fillRect/>
          </a:stretch>
        </p:blipFill>
        <p:spPr>
          <a:xfrm>
            <a:off x="4419452" y="4346135"/>
            <a:ext cx="3353091" cy="1268078"/>
          </a:xfrm>
          <a:prstGeom prst="rect">
            <a:avLst/>
          </a:prstGeom>
        </p:spPr>
      </p:pic>
      <p:sp>
        <p:nvSpPr>
          <p:cNvPr id="11" name="TextBox 10">
            <a:extLst>
              <a:ext uri="{FF2B5EF4-FFF2-40B4-BE49-F238E27FC236}">
                <a16:creationId xmlns:a16="http://schemas.microsoft.com/office/drawing/2014/main" id="{2844C8CC-11E4-48B9-B2F5-DCD665209BD0}"/>
              </a:ext>
            </a:extLst>
          </p:cNvPr>
          <p:cNvSpPr txBox="1"/>
          <p:nvPr/>
        </p:nvSpPr>
        <p:spPr>
          <a:xfrm>
            <a:off x="3886268" y="2967335"/>
            <a:ext cx="4419457" cy="923330"/>
          </a:xfrm>
          <a:prstGeom prst="rect">
            <a:avLst/>
          </a:prstGeom>
          <a:noFill/>
        </p:spPr>
        <p:txBody>
          <a:bodyPr wrap="square" rtlCol="0">
            <a:spAutoFit/>
          </a:bodyPr>
          <a:lstStyle/>
          <a:p>
            <a:pPr algn="ctr"/>
            <a:r>
              <a:rPr lang="en-US" dirty="0"/>
              <a:t>To make a referral, or for more information:</a:t>
            </a:r>
          </a:p>
          <a:p>
            <a:pPr algn="ctr"/>
            <a:r>
              <a:rPr lang="en-US" dirty="0"/>
              <a:t>865-970-7747</a:t>
            </a:r>
          </a:p>
          <a:p>
            <a:pPr algn="ctr"/>
            <a:r>
              <a:rPr lang="en-US" dirty="0">
                <a:hlinkClick r:id="rId4"/>
              </a:rPr>
              <a:t>cornerstoneofrecovery.com</a:t>
            </a:r>
            <a:r>
              <a:rPr lang="en-US" dirty="0"/>
              <a:t> </a:t>
            </a:r>
          </a:p>
        </p:txBody>
      </p:sp>
    </p:spTree>
    <p:extLst>
      <p:ext uri="{BB962C8B-B14F-4D97-AF65-F5344CB8AC3E}">
        <p14:creationId xmlns:p14="http://schemas.microsoft.com/office/powerpoint/2010/main" val="401031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6B9B3-4928-2142-8434-1D2F82AFEF28}"/>
              </a:ext>
            </a:extLst>
          </p:cNvPr>
          <p:cNvSpPr/>
          <p:nvPr/>
        </p:nvSpPr>
        <p:spPr>
          <a:xfrm>
            <a:off x="0" y="6381087"/>
            <a:ext cx="12192000" cy="476914"/>
          </a:xfrm>
          <a:prstGeom prst="rect">
            <a:avLst/>
          </a:prstGeom>
          <a:solidFill>
            <a:srgbClr val="2D4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4F10D4-FD85-D44B-8EFE-E5218DF32716}"/>
              </a:ext>
            </a:extLst>
          </p:cNvPr>
          <p:cNvSpPr txBox="1"/>
          <p:nvPr/>
        </p:nvSpPr>
        <p:spPr>
          <a:xfrm>
            <a:off x="8776835" y="6474235"/>
            <a:ext cx="2616422" cy="246221"/>
          </a:xfrm>
          <a:prstGeom prst="rect">
            <a:avLst/>
          </a:prstGeom>
          <a:noFill/>
        </p:spPr>
        <p:txBody>
          <a:bodyPr wrap="none" rtlCol="0">
            <a:spAutoFit/>
          </a:bodyPr>
          <a:lstStyle/>
          <a:p>
            <a:pPr algn="r"/>
            <a:r>
              <a:rPr lang="en-US" sz="1000" dirty="0">
                <a:solidFill>
                  <a:schemeClr val="bg1"/>
                </a:solidFill>
                <a:latin typeface="Gill Sans" panose="020B0502020104020203" pitchFamily="34" charset="-79"/>
                <a:cs typeface="Gill Sans" panose="020B0502020104020203" pitchFamily="34" charset="-79"/>
              </a:rPr>
              <a:t>© 2020, The Cornerstone of Recovery, Inc.</a:t>
            </a:r>
          </a:p>
        </p:txBody>
      </p:sp>
      <p:pic>
        <p:nvPicPr>
          <p:cNvPr id="4" name="Picture 3" descr="Logo, company name&#10;&#10;Description automatically generated">
            <a:extLst>
              <a:ext uri="{FF2B5EF4-FFF2-40B4-BE49-F238E27FC236}">
                <a16:creationId xmlns:a16="http://schemas.microsoft.com/office/drawing/2014/main" id="{566D1B65-FD4D-4B72-9305-790C426C7BA0}"/>
              </a:ext>
            </a:extLst>
          </p:cNvPr>
          <p:cNvPicPr>
            <a:picLocks noChangeAspect="1"/>
          </p:cNvPicPr>
          <p:nvPr/>
        </p:nvPicPr>
        <p:blipFill>
          <a:blip r:embed="rId2"/>
          <a:stretch>
            <a:fillRect/>
          </a:stretch>
        </p:blipFill>
        <p:spPr>
          <a:xfrm>
            <a:off x="11159490" y="216131"/>
            <a:ext cx="856530" cy="781396"/>
          </a:xfrm>
          <a:prstGeom prst="rect">
            <a:avLst/>
          </a:prstGeom>
        </p:spPr>
      </p:pic>
      <p:sp>
        <p:nvSpPr>
          <p:cNvPr id="8" name="Content Placeholder 7">
            <a:extLst>
              <a:ext uri="{FF2B5EF4-FFF2-40B4-BE49-F238E27FC236}">
                <a16:creationId xmlns:a16="http://schemas.microsoft.com/office/drawing/2014/main" id="{1D8FB79F-0103-483D-A5C5-3B02BA964418}"/>
              </a:ext>
            </a:extLst>
          </p:cNvPr>
          <p:cNvSpPr>
            <a:spLocks noGrp="1"/>
          </p:cNvSpPr>
          <p:nvPr>
            <p:ph idx="1"/>
          </p:nvPr>
        </p:nvSpPr>
        <p:spPr>
          <a:xfrm>
            <a:off x="838200" y="1267972"/>
            <a:ext cx="10515600" cy="5068718"/>
          </a:xfrm>
        </p:spPr>
        <p:txBody>
          <a:bodyPr>
            <a:normAutofit lnSpcReduction="10000"/>
          </a:bodyPr>
          <a:lstStyle/>
          <a:p>
            <a:pPr marL="0" indent="0">
              <a:buNone/>
            </a:pPr>
            <a:r>
              <a:rPr lang="en-US" b="1" dirty="0">
                <a:solidFill>
                  <a:schemeClr val="accent1">
                    <a:lumMod val="50000"/>
                  </a:schemeClr>
                </a:solidFill>
              </a:rPr>
              <a:t>Layman’s terms</a:t>
            </a:r>
            <a:r>
              <a:rPr lang="en-US" dirty="0"/>
              <a:t>: has to involve some kind of habitual behavior that sooner or later gets “out of control”</a:t>
            </a:r>
          </a:p>
          <a:p>
            <a:pPr marL="0" indent="0">
              <a:buNone/>
            </a:pPr>
            <a:endParaRPr lang="en-US" dirty="0"/>
          </a:p>
          <a:p>
            <a:pPr marL="0" indent="0">
              <a:buNone/>
            </a:pPr>
            <a:r>
              <a:rPr lang="en-US" b="1" dirty="0">
                <a:solidFill>
                  <a:schemeClr val="accent1">
                    <a:lumMod val="50000"/>
                  </a:schemeClr>
                </a:solidFill>
              </a:rPr>
              <a:t>Qualification as a genuine addition</a:t>
            </a:r>
            <a:r>
              <a:rPr lang="en-US" dirty="0"/>
              <a:t>: “bad habit” must also be something that is “unable to be stopped”, often from “painful withdrawal symptoms”, </a:t>
            </a:r>
            <a:r>
              <a:rPr lang="en-US" i="1" dirty="0"/>
              <a:t>must </a:t>
            </a:r>
            <a:r>
              <a:rPr lang="en-US" dirty="0"/>
              <a:t>cause a significant number of “serious problems” and produce major “negative consequences” for addict/alcoholic.</a:t>
            </a:r>
          </a:p>
          <a:p>
            <a:pPr marL="0" indent="0">
              <a:buNone/>
            </a:pPr>
            <a:endParaRPr lang="en-US" dirty="0"/>
          </a:p>
          <a:p>
            <a:pPr marL="0" indent="0">
              <a:buNone/>
            </a:pPr>
            <a:r>
              <a:rPr lang="en-US" b="1" dirty="0">
                <a:solidFill>
                  <a:schemeClr val="accent1">
                    <a:lumMod val="50000"/>
                  </a:schemeClr>
                </a:solidFill>
              </a:rPr>
              <a:t>Dictionary definition</a:t>
            </a:r>
            <a:r>
              <a:rPr lang="en-US" dirty="0"/>
              <a:t>: “to habitually devote oneself – or give oneself up – to a particular behavior or activity. </a:t>
            </a:r>
          </a:p>
          <a:p>
            <a:pPr marL="0" indent="0">
              <a:buNone/>
            </a:pPr>
            <a:endParaRPr lang="en-US" sz="1200" dirty="0"/>
          </a:p>
          <a:p>
            <a:pPr marL="0" indent="0">
              <a:buNone/>
            </a:pPr>
            <a:r>
              <a:rPr lang="en-US" sz="1200" dirty="0"/>
              <a:t>(Kesten, 2004)</a:t>
            </a:r>
          </a:p>
          <a:p>
            <a:pPr marL="0" indent="0">
              <a:buNone/>
            </a:pPr>
            <a:endParaRPr lang="en-US" dirty="0"/>
          </a:p>
          <a:p>
            <a:pPr marL="0" indent="0">
              <a:buNone/>
            </a:pPr>
            <a:endParaRPr lang="en-US" dirty="0"/>
          </a:p>
        </p:txBody>
      </p:sp>
      <p:sp>
        <p:nvSpPr>
          <p:cNvPr id="10" name="Title 9">
            <a:extLst>
              <a:ext uri="{FF2B5EF4-FFF2-40B4-BE49-F238E27FC236}">
                <a16:creationId xmlns:a16="http://schemas.microsoft.com/office/drawing/2014/main" id="{961386BF-48B8-4346-8348-0A25FD4FE48A}"/>
              </a:ext>
            </a:extLst>
          </p:cNvPr>
          <p:cNvSpPr txBox="1">
            <a:spLocks noGrp="1"/>
          </p:cNvSpPr>
          <p:nvPr>
            <p:ph type="title"/>
          </p:nvPr>
        </p:nvSpPr>
        <p:spPr>
          <a:xfrm>
            <a:off x="838200" y="704741"/>
            <a:ext cx="10515600" cy="646331"/>
          </a:xfrm>
          <a:prstGeom prst="rect">
            <a:avLst/>
          </a:prstGeom>
          <a:noFill/>
        </p:spPr>
        <p:txBody>
          <a:bodyPr wrap="square" rtlCol="0">
            <a:spAutoFit/>
          </a:bodyPr>
          <a:lstStyle/>
          <a:p>
            <a:pPr algn="ctr"/>
            <a:r>
              <a:rPr lang="en-US" sz="4000" b="1" dirty="0">
                <a:solidFill>
                  <a:schemeClr val="accent1">
                    <a:lumMod val="50000"/>
                  </a:schemeClr>
                </a:solidFill>
                <a:latin typeface="Times New Roman" panose="02020603050405020304" pitchFamily="18" charset="0"/>
                <a:cs typeface="Times New Roman" panose="02020603050405020304" pitchFamily="18" charset="0"/>
              </a:rPr>
              <a:t>Addiction Defined</a:t>
            </a:r>
          </a:p>
        </p:txBody>
      </p:sp>
    </p:spTree>
    <p:extLst>
      <p:ext uri="{BB962C8B-B14F-4D97-AF65-F5344CB8AC3E}">
        <p14:creationId xmlns:p14="http://schemas.microsoft.com/office/powerpoint/2010/main" val="145292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8DFC72-AA9D-4F70-93C1-28E426DCF799}"/>
              </a:ext>
            </a:extLst>
          </p:cNvPr>
          <p:cNvSpPr>
            <a:spLocks noGrp="1"/>
          </p:cNvSpPr>
          <p:nvPr>
            <p:ph type="title"/>
          </p:nvPr>
        </p:nvSpPr>
        <p:spPr>
          <a:xfrm>
            <a:off x="524741" y="620392"/>
            <a:ext cx="3808268" cy="5504688"/>
          </a:xfrm>
        </p:spPr>
        <p:txBody>
          <a:bodyPr>
            <a:normAutofit/>
          </a:bodyPr>
          <a:lstStyle/>
          <a:p>
            <a:r>
              <a:rPr lang="en-US" sz="6000" b="1" dirty="0">
                <a:solidFill>
                  <a:schemeClr val="bg1"/>
                </a:solidFill>
              </a:rPr>
              <a:t>The Disease Concept</a:t>
            </a:r>
          </a:p>
        </p:txBody>
      </p:sp>
      <p:graphicFrame>
        <p:nvGraphicFramePr>
          <p:cNvPr id="26" name="Content Placeholder 2">
            <a:extLst>
              <a:ext uri="{FF2B5EF4-FFF2-40B4-BE49-F238E27FC236}">
                <a16:creationId xmlns:a16="http://schemas.microsoft.com/office/drawing/2014/main" id="{948CACEB-9731-4067-B10F-F029C1D0A3C3}"/>
              </a:ext>
            </a:extLst>
          </p:cNvPr>
          <p:cNvGraphicFramePr>
            <a:graphicFrameLocks noGrp="1"/>
          </p:cNvGraphicFramePr>
          <p:nvPr>
            <p:ph idx="1"/>
            <p:extLst>
              <p:ext uri="{D42A27DB-BD31-4B8C-83A1-F6EECF244321}">
                <p14:modId xmlns:p14="http://schemas.microsoft.com/office/powerpoint/2010/main" val="15677961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5BD791-75CC-42D2-9E6E-4FD1DB3C38C1}"/>
              </a:ext>
            </a:extLst>
          </p:cNvPr>
          <p:cNvSpPr txBox="1"/>
          <p:nvPr/>
        </p:nvSpPr>
        <p:spPr>
          <a:xfrm>
            <a:off x="133165" y="6631619"/>
            <a:ext cx="3409025"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Tree>
    <p:extLst>
      <p:ext uri="{BB962C8B-B14F-4D97-AF65-F5344CB8AC3E}">
        <p14:creationId xmlns:p14="http://schemas.microsoft.com/office/powerpoint/2010/main" val="318758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2C359B-E0EE-4DC0-8639-11AA77F5C443}"/>
              </a:ext>
            </a:extLst>
          </p:cNvPr>
          <p:cNvSpPr>
            <a:spLocks noGrp="1"/>
          </p:cNvSpPr>
          <p:nvPr>
            <p:ph type="title"/>
          </p:nvPr>
        </p:nvSpPr>
        <p:spPr>
          <a:xfrm>
            <a:off x="312724" y="3433763"/>
            <a:ext cx="3197013" cy="2743200"/>
          </a:xfrm>
        </p:spPr>
        <p:txBody>
          <a:bodyPr anchor="t">
            <a:normAutofit/>
          </a:bodyPr>
          <a:lstStyle/>
          <a:p>
            <a:pPr algn="ctr"/>
            <a:r>
              <a:rPr lang="en-US" sz="4800" b="1" dirty="0">
                <a:solidFill>
                  <a:schemeClr val="bg1"/>
                </a:solidFill>
              </a:rPr>
              <a:t>Primary</a:t>
            </a:r>
          </a:p>
        </p:txBody>
      </p:sp>
      <p:pic>
        <p:nvPicPr>
          <p:cNvPr id="7" name="Graphic 6" descr="Books">
            <a:extLst>
              <a:ext uri="{FF2B5EF4-FFF2-40B4-BE49-F238E27FC236}">
                <a16:creationId xmlns:a16="http://schemas.microsoft.com/office/drawing/2014/main" id="{35A17065-1B62-4567-9F40-846BD89DF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11" name="Content Placeholder 2">
            <a:extLst>
              <a:ext uri="{FF2B5EF4-FFF2-40B4-BE49-F238E27FC236}">
                <a16:creationId xmlns:a16="http://schemas.microsoft.com/office/drawing/2014/main" id="{B2F24E35-54B3-4F52-B35E-BC2D58E99241}"/>
              </a:ext>
            </a:extLst>
          </p:cNvPr>
          <p:cNvSpPr>
            <a:spLocks noGrp="1"/>
          </p:cNvSpPr>
          <p:nvPr>
            <p:ph idx="1"/>
          </p:nvPr>
        </p:nvSpPr>
        <p:spPr>
          <a:xfrm>
            <a:off x="4330719" y="641615"/>
            <a:ext cx="7289799" cy="5533496"/>
          </a:xfrm>
        </p:spPr>
        <p:txBody>
          <a:bodyPr anchor="ctr">
            <a:normAutofit/>
          </a:bodyPr>
          <a:lstStyle/>
          <a:p>
            <a:r>
              <a:rPr lang="en-US" dirty="0">
                <a:highlight>
                  <a:srgbClr val="FFFF00"/>
                </a:highlight>
              </a:rPr>
              <a:t>Meaning it comes first – Addiction is a disease that causes problems. Problems do not cause chemical dependency.</a:t>
            </a:r>
          </a:p>
          <a:p>
            <a:endParaRPr lang="en-US" dirty="0">
              <a:highlight>
                <a:srgbClr val="FFFF00"/>
              </a:highlight>
            </a:endParaRPr>
          </a:p>
          <a:p>
            <a:r>
              <a:rPr lang="en-US" dirty="0">
                <a:highlight>
                  <a:srgbClr val="FFFF00"/>
                </a:highlight>
              </a:rPr>
              <a:t>Example: Heroin Abuse (addiction is primary) caused Hepatitis from using shared needles (secondary). </a:t>
            </a:r>
          </a:p>
        </p:txBody>
      </p:sp>
      <p:pic>
        <p:nvPicPr>
          <p:cNvPr id="6" name="Picture 5" descr="Text&#10;&#10;Description automatically generated">
            <a:extLst>
              <a:ext uri="{FF2B5EF4-FFF2-40B4-BE49-F238E27FC236}">
                <a16:creationId xmlns:a16="http://schemas.microsoft.com/office/drawing/2014/main" id="{D0A4BCBA-6340-452F-AE13-826DBBCD36E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0"/>
            <a:ext cx="4330719" cy="2286000"/>
          </a:xfrm>
          <a:prstGeom prst="rect">
            <a:avLst/>
          </a:prstGeom>
        </p:spPr>
      </p:pic>
      <p:sp>
        <p:nvSpPr>
          <p:cNvPr id="12" name="TextBox 11">
            <a:extLst>
              <a:ext uri="{FF2B5EF4-FFF2-40B4-BE49-F238E27FC236}">
                <a16:creationId xmlns:a16="http://schemas.microsoft.com/office/drawing/2014/main" id="{5FC1B961-2B75-497B-B56C-9CD3140A0770}"/>
              </a:ext>
            </a:extLst>
          </p:cNvPr>
          <p:cNvSpPr txBox="1"/>
          <p:nvPr/>
        </p:nvSpPr>
        <p:spPr>
          <a:xfrm>
            <a:off x="221942" y="6445188"/>
            <a:ext cx="3355759"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Tree>
    <p:extLst>
      <p:ext uri="{BB962C8B-B14F-4D97-AF65-F5344CB8AC3E}">
        <p14:creationId xmlns:p14="http://schemas.microsoft.com/office/powerpoint/2010/main" val="365429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465B2-3C92-4FE8-8A0A-CD2CF144CB81}"/>
              </a:ext>
            </a:extLst>
          </p:cNvPr>
          <p:cNvSpPr>
            <a:spLocks noGrp="1"/>
          </p:cNvSpPr>
          <p:nvPr>
            <p:ph type="title"/>
          </p:nvPr>
        </p:nvSpPr>
        <p:spPr>
          <a:xfrm>
            <a:off x="312724" y="3433763"/>
            <a:ext cx="3197013" cy="2743200"/>
          </a:xfrm>
        </p:spPr>
        <p:txBody>
          <a:bodyPr anchor="t">
            <a:normAutofit/>
          </a:bodyPr>
          <a:lstStyle/>
          <a:p>
            <a:pPr algn="ctr"/>
            <a:r>
              <a:rPr lang="en-US" sz="4800" b="1" dirty="0">
                <a:solidFill>
                  <a:schemeClr val="bg1"/>
                </a:solidFill>
              </a:rPr>
              <a:t>Chronic</a:t>
            </a:r>
          </a:p>
        </p:txBody>
      </p:sp>
      <p:pic>
        <p:nvPicPr>
          <p:cNvPr id="7" name="Graphic 6" descr="Doctor">
            <a:extLst>
              <a:ext uri="{FF2B5EF4-FFF2-40B4-BE49-F238E27FC236}">
                <a16:creationId xmlns:a16="http://schemas.microsoft.com/office/drawing/2014/main" id="{EEEEC511-01DD-479A-9623-CF05FDA56F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59B42746-6584-44F1-8C56-ADA4091777CB}"/>
              </a:ext>
            </a:extLst>
          </p:cNvPr>
          <p:cNvSpPr>
            <a:spLocks noGrp="1"/>
          </p:cNvSpPr>
          <p:nvPr>
            <p:ph idx="1"/>
          </p:nvPr>
        </p:nvSpPr>
        <p:spPr>
          <a:xfrm>
            <a:off x="4330719" y="641615"/>
            <a:ext cx="7289799" cy="5533496"/>
          </a:xfrm>
        </p:spPr>
        <p:txBody>
          <a:bodyPr anchor="ctr">
            <a:normAutofit/>
          </a:bodyPr>
          <a:lstStyle/>
          <a:p>
            <a:r>
              <a:rPr lang="en-US" dirty="0">
                <a:highlight>
                  <a:srgbClr val="FFFF00"/>
                </a:highlight>
              </a:rPr>
              <a:t>This means it lasts a long time (at least a year to be considered chronic according to the Center for Disease Control). </a:t>
            </a:r>
          </a:p>
          <a:p>
            <a:pPr marL="0" indent="0">
              <a:buNone/>
            </a:pPr>
            <a:endParaRPr lang="en-US" dirty="0">
              <a:highlight>
                <a:srgbClr val="FFFF00"/>
              </a:highlight>
            </a:endParaRPr>
          </a:p>
          <a:p>
            <a:r>
              <a:rPr lang="en-US" dirty="0">
                <a:highlight>
                  <a:srgbClr val="FFFF00"/>
                </a:highlight>
              </a:rPr>
              <a:t>Most people have the disease long before they receive treatment, which fools many people into resisting treatment in the early stage.</a:t>
            </a:r>
          </a:p>
        </p:txBody>
      </p:sp>
      <p:pic>
        <p:nvPicPr>
          <p:cNvPr id="5" name="Picture 4" descr="A picture containing text, sky, sign, outdoor&#10;&#10;Description automatically generated">
            <a:extLst>
              <a:ext uri="{FF2B5EF4-FFF2-40B4-BE49-F238E27FC236}">
                <a16:creationId xmlns:a16="http://schemas.microsoft.com/office/drawing/2014/main" id="{91C85CDE-B6B6-4949-8B9D-8F710086C84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4763"/>
            <a:ext cx="4330719" cy="1957202"/>
          </a:xfrm>
          <a:prstGeom prst="rect">
            <a:avLst/>
          </a:prstGeom>
        </p:spPr>
      </p:pic>
      <p:sp>
        <p:nvSpPr>
          <p:cNvPr id="8" name="TextBox 7">
            <a:extLst>
              <a:ext uri="{FF2B5EF4-FFF2-40B4-BE49-F238E27FC236}">
                <a16:creationId xmlns:a16="http://schemas.microsoft.com/office/drawing/2014/main" id="{0698686C-0D98-4A8F-9849-3BF2A1916B6C}"/>
              </a:ext>
            </a:extLst>
          </p:cNvPr>
          <p:cNvSpPr txBox="1"/>
          <p:nvPr/>
        </p:nvSpPr>
        <p:spPr>
          <a:xfrm>
            <a:off x="248575" y="6498454"/>
            <a:ext cx="3364637"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Tree>
    <p:extLst>
      <p:ext uri="{BB962C8B-B14F-4D97-AF65-F5344CB8AC3E}">
        <p14:creationId xmlns:p14="http://schemas.microsoft.com/office/powerpoint/2010/main" val="210640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465B2-3C92-4FE8-8A0A-CD2CF144CB81}"/>
              </a:ext>
            </a:extLst>
          </p:cNvPr>
          <p:cNvSpPr>
            <a:spLocks noGrp="1"/>
          </p:cNvSpPr>
          <p:nvPr>
            <p:ph type="title"/>
          </p:nvPr>
        </p:nvSpPr>
        <p:spPr>
          <a:xfrm>
            <a:off x="312724" y="3433763"/>
            <a:ext cx="3197013" cy="2743200"/>
          </a:xfrm>
        </p:spPr>
        <p:txBody>
          <a:bodyPr anchor="t">
            <a:normAutofit/>
          </a:bodyPr>
          <a:lstStyle/>
          <a:p>
            <a:pPr algn="ctr"/>
            <a:r>
              <a:rPr lang="en-US" sz="4800" b="1" dirty="0">
                <a:solidFill>
                  <a:schemeClr val="bg1"/>
                </a:solidFill>
              </a:rPr>
              <a:t>Progressive</a:t>
            </a:r>
          </a:p>
        </p:txBody>
      </p:sp>
      <p:pic>
        <p:nvPicPr>
          <p:cNvPr id="7" name="Graphic 6" descr="Doctor">
            <a:extLst>
              <a:ext uri="{FF2B5EF4-FFF2-40B4-BE49-F238E27FC236}">
                <a16:creationId xmlns:a16="http://schemas.microsoft.com/office/drawing/2014/main" id="{EEEEC511-01DD-479A-9623-CF05FDA56F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59B42746-6584-44F1-8C56-ADA4091777CB}"/>
              </a:ext>
            </a:extLst>
          </p:cNvPr>
          <p:cNvSpPr>
            <a:spLocks noGrp="1"/>
          </p:cNvSpPr>
          <p:nvPr>
            <p:ph idx="1"/>
          </p:nvPr>
        </p:nvSpPr>
        <p:spPr>
          <a:xfrm>
            <a:off x="4330719" y="641615"/>
            <a:ext cx="7289799" cy="5533496"/>
          </a:xfrm>
        </p:spPr>
        <p:txBody>
          <a:bodyPr anchor="ctr">
            <a:normAutofit/>
          </a:bodyPr>
          <a:lstStyle/>
          <a:p>
            <a:pPr>
              <a:buFont typeface="Wingdings" panose="05000000000000000000" pitchFamily="2" charset="2"/>
              <a:buChar char="§"/>
            </a:pPr>
            <a:r>
              <a:rPr lang="en-US" dirty="0">
                <a:highlight>
                  <a:srgbClr val="FFFF00"/>
                </a:highlight>
              </a:rPr>
              <a:t>It becomes worse with time.</a:t>
            </a:r>
          </a:p>
          <a:p>
            <a:pPr marL="0" indent="0">
              <a:buNone/>
            </a:pPr>
            <a:endParaRPr lang="en-US" dirty="0">
              <a:highlight>
                <a:srgbClr val="FFFF00"/>
              </a:highlight>
            </a:endParaRPr>
          </a:p>
          <a:p>
            <a:pPr>
              <a:buFont typeface="Wingdings" panose="05000000000000000000" pitchFamily="2" charset="2"/>
              <a:buChar char="§"/>
            </a:pPr>
            <a:r>
              <a:rPr lang="en-US" dirty="0">
                <a:highlight>
                  <a:srgbClr val="FFFF00"/>
                </a:highlight>
              </a:rPr>
              <a:t>Quits and goes back to it later, even years, the disease symptoms take up where the previous use left off. Never goes back to the beginning stage.</a:t>
            </a: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r>
              <a:rPr lang="en-US" dirty="0">
                <a:highlight>
                  <a:srgbClr val="FFFF00"/>
                </a:highlight>
              </a:rPr>
              <a:t>Can never be social drinkers or users.</a:t>
            </a:r>
          </a:p>
          <a:p>
            <a:pPr>
              <a:buFont typeface="Wingdings" panose="05000000000000000000" pitchFamily="2" charset="2"/>
              <a:buChar char="§"/>
            </a:pPr>
            <a:endParaRPr lang="en-US" dirty="0">
              <a:highlight>
                <a:srgbClr val="FFFF00"/>
              </a:highlight>
            </a:endParaRPr>
          </a:p>
        </p:txBody>
      </p:sp>
      <p:sp>
        <p:nvSpPr>
          <p:cNvPr id="14" name="TextBox 13">
            <a:extLst>
              <a:ext uri="{FF2B5EF4-FFF2-40B4-BE49-F238E27FC236}">
                <a16:creationId xmlns:a16="http://schemas.microsoft.com/office/drawing/2014/main" id="{79688F15-6E37-44E0-B85D-6B9414BD1B4C}"/>
              </a:ext>
            </a:extLst>
          </p:cNvPr>
          <p:cNvSpPr txBox="1"/>
          <p:nvPr/>
        </p:nvSpPr>
        <p:spPr>
          <a:xfrm>
            <a:off x="312724" y="6516210"/>
            <a:ext cx="3197013"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Tree>
    <p:extLst>
      <p:ext uri="{BB962C8B-B14F-4D97-AF65-F5344CB8AC3E}">
        <p14:creationId xmlns:p14="http://schemas.microsoft.com/office/powerpoint/2010/main" val="370562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465B2-3C92-4FE8-8A0A-CD2CF144CB81}"/>
              </a:ext>
            </a:extLst>
          </p:cNvPr>
          <p:cNvSpPr>
            <a:spLocks noGrp="1"/>
          </p:cNvSpPr>
          <p:nvPr>
            <p:ph type="title"/>
          </p:nvPr>
        </p:nvSpPr>
        <p:spPr>
          <a:xfrm>
            <a:off x="312724" y="3433763"/>
            <a:ext cx="3197013" cy="2743200"/>
          </a:xfrm>
        </p:spPr>
        <p:txBody>
          <a:bodyPr anchor="t">
            <a:normAutofit/>
          </a:bodyPr>
          <a:lstStyle/>
          <a:p>
            <a:pPr algn="ctr"/>
            <a:r>
              <a:rPr lang="en-US" sz="4800" b="1" dirty="0">
                <a:solidFill>
                  <a:schemeClr val="bg1"/>
                </a:solidFill>
              </a:rPr>
              <a:t>Incurable</a:t>
            </a:r>
          </a:p>
        </p:txBody>
      </p:sp>
      <p:pic>
        <p:nvPicPr>
          <p:cNvPr id="7" name="Graphic 6" descr="Doctor">
            <a:extLst>
              <a:ext uri="{FF2B5EF4-FFF2-40B4-BE49-F238E27FC236}">
                <a16:creationId xmlns:a16="http://schemas.microsoft.com/office/drawing/2014/main" id="{EEEEC511-01DD-479A-9623-CF05FDA56F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59B42746-6584-44F1-8C56-ADA4091777CB}"/>
              </a:ext>
            </a:extLst>
          </p:cNvPr>
          <p:cNvSpPr>
            <a:spLocks noGrp="1"/>
          </p:cNvSpPr>
          <p:nvPr>
            <p:ph idx="1"/>
          </p:nvPr>
        </p:nvSpPr>
        <p:spPr>
          <a:xfrm>
            <a:off x="4330719" y="641615"/>
            <a:ext cx="7289799" cy="5533496"/>
          </a:xfrm>
        </p:spPr>
        <p:txBody>
          <a:bodyPr anchor="ctr">
            <a:normAutofit/>
          </a:bodyPr>
          <a:lstStyle/>
          <a:p>
            <a:pPr>
              <a:buFont typeface="Wingdings" panose="05000000000000000000" pitchFamily="2" charset="2"/>
              <a:buChar char="§"/>
            </a:pPr>
            <a:r>
              <a:rPr lang="en-US" dirty="0">
                <a:highlight>
                  <a:srgbClr val="FFFF00"/>
                </a:highlight>
              </a:rPr>
              <a:t>The disease is ALWAYS there, whether there is use or not.</a:t>
            </a: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r>
              <a:rPr lang="en-US" dirty="0">
                <a:highlight>
                  <a:srgbClr val="FFFF00"/>
                </a:highlight>
              </a:rPr>
              <a:t>Can only be arrested (stopped from progressing) by not using or drinking.</a:t>
            </a: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r>
              <a:rPr lang="en-US" dirty="0">
                <a:highlight>
                  <a:srgbClr val="FFFF00"/>
                </a:highlight>
              </a:rPr>
              <a:t>Similar to allergic reactions</a:t>
            </a:r>
          </a:p>
          <a:p>
            <a:pPr marL="0" indent="0">
              <a:buNone/>
            </a:pPr>
            <a:endParaRPr lang="en-US" dirty="0">
              <a:highlight>
                <a:srgbClr val="FFFF00"/>
              </a:highlight>
            </a:endParaRPr>
          </a:p>
        </p:txBody>
      </p:sp>
      <p:pic>
        <p:nvPicPr>
          <p:cNvPr id="5" name="Picture 4" descr="A picture containing table&#10;&#10;Description automatically generated">
            <a:extLst>
              <a:ext uri="{FF2B5EF4-FFF2-40B4-BE49-F238E27FC236}">
                <a16:creationId xmlns:a16="http://schemas.microsoft.com/office/drawing/2014/main" id="{A9CDC47B-439C-4E39-AEB9-136E2CDBC0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095" y="-24831"/>
            <a:ext cx="4328623" cy="2341903"/>
          </a:xfrm>
          <a:prstGeom prst="rect">
            <a:avLst/>
          </a:prstGeom>
        </p:spPr>
      </p:pic>
      <p:sp>
        <p:nvSpPr>
          <p:cNvPr id="8" name="TextBox 7">
            <a:extLst>
              <a:ext uri="{FF2B5EF4-FFF2-40B4-BE49-F238E27FC236}">
                <a16:creationId xmlns:a16="http://schemas.microsoft.com/office/drawing/2014/main" id="{935937D4-56A7-480C-82D5-5FDEC885E47F}"/>
              </a:ext>
            </a:extLst>
          </p:cNvPr>
          <p:cNvSpPr txBox="1"/>
          <p:nvPr/>
        </p:nvSpPr>
        <p:spPr>
          <a:xfrm>
            <a:off x="248575" y="6483204"/>
            <a:ext cx="3261162"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Tree>
    <p:extLst>
      <p:ext uri="{BB962C8B-B14F-4D97-AF65-F5344CB8AC3E}">
        <p14:creationId xmlns:p14="http://schemas.microsoft.com/office/powerpoint/2010/main" val="20665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465B2-3C92-4FE8-8A0A-CD2CF144CB81}"/>
              </a:ext>
            </a:extLst>
          </p:cNvPr>
          <p:cNvSpPr>
            <a:spLocks noGrp="1"/>
          </p:cNvSpPr>
          <p:nvPr>
            <p:ph type="title"/>
          </p:nvPr>
        </p:nvSpPr>
        <p:spPr>
          <a:xfrm>
            <a:off x="312724" y="3433763"/>
            <a:ext cx="3197013" cy="2743200"/>
          </a:xfrm>
        </p:spPr>
        <p:txBody>
          <a:bodyPr anchor="t">
            <a:normAutofit/>
          </a:bodyPr>
          <a:lstStyle/>
          <a:p>
            <a:pPr algn="ctr"/>
            <a:r>
              <a:rPr lang="en-US" sz="4800" b="1" dirty="0">
                <a:solidFill>
                  <a:schemeClr val="bg1"/>
                </a:solidFill>
              </a:rPr>
              <a:t>Loss of Control</a:t>
            </a:r>
          </a:p>
        </p:txBody>
      </p:sp>
      <p:pic>
        <p:nvPicPr>
          <p:cNvPr id="7" name="Graphic 6" descr="Doctor">
            <a:extLst>
              <a:ext uri="{FF2B5EF4-FFF2-40B4-BE49-F238E27FC236}">
                <a16:creationId xmlns:a16="http://schemas.microsoft.com/office/drawing/2014/main" id="{EEEEC511-01DD-479A-9623-CF05FDA56F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59B42746-6584-44F1-8C56-ADA4091777CB}"/>
              </a:ext>
            </a:extLst>
          </p:cNvPr>
          <p:cNvSpPr>
            <a:spLocks noGrp="1"/>
          </p:cNvSpPr>
          <p:nvPr>
            <p:ph idx="1"/>
          </p:nvPr>
        </p:nvSpPr>
        <p:spPr>
          <a:xfrm>
            <a:off x="4330719" y="641615"/>
            <a:ext cx="7289799" cy="5533496"/>
          </a:xfrm>
        </p:spPr>
        <p:txBody>
          <a:bodyPr anchor="ctr">
            <a:normAutofit/>
          </a:bodyPr>
          <a:lstStyle/>
          <a:p>
            <a:pPr>
              <a:buFont typeface="Wingdings" panose="05000000000000000000" pitchFamily="2" charset="2"/>
              <a:buChar char="§"/>
            </a:pPr>
            <a:r>
              <a:rPr lang="en-US" dirty="0">
                <a:highlight>
                  <a:srgbClr val="FFFF00"/>
                </a:highlight>
              </a:rPr>
              <a:t>Does not mean drunk/high every time used.</a:t>
            </a: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r>
              <a:rPr lang="en-US" dirty="0">
                <a:highlight>
                  <a:srgbClr val="FFFF00"/>
                </a:highlight>
              </a:rPr>
              <a:t>Means chemically dependent person can never PREDICT what will happen when they begin to drink or use.</a:t>
            </a: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r>
              <a:rPr lang="en-US" dirty="0">
                <a:highlight>
                  <a:srgbClr val="FFFF00"/>
                </a:highlight>
              </a:rPr>
              <a:t>No longer controls the alcohol or drug, the alcohol or drug controls the person.</a:t>
            </a: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r>
              <a:rPr lang="en-US" dirty="0">
                <a:highlight>
                  <a:srgbClr val="FFFF00"/>
                </a:highlight>
              </a:rPr>
              <a:t>Primary determining factor in separating chemically dependent from non-chemically dependent people.</a:t>
            </a:r>
          </a:p>
          <a:p>
            <a:pPr marL="0" indent="0">
              <a:buNone/>
            </a:pPr>
            <a:endParaRPr lang="en-US" dirty="0">
              <a:highlight>
                <a:srgbClr val="FFFF00"/>
              </a:highlight>
            </a:endParaRPr>
          </a:p>
        </p:txBody>
      </p:sp>
      <p:pic>
        <p:nvPicPr>
          <p:cNvPr id="5" name="Picture 4" descr="A picture containing text, sign, outdoor, red&#10;&#10;Description automatically generated">
            <a:extLst>
              <a:ext uri="{FF2B5EF4-FFF2-40B4-BE49-F238E27FC236}">
                <a16:creationId xmlns:a16="http://schemas.microsoft.com/office/drawing/2014/main" id="{359FC6E8-9E03-4D15-B27E-49C17F4AC20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0"/>
            <a:ext cx="4083729" cy="2024109"/>
          </a:xfrm>
          <a:prstGeom prst="rect">
            <a:avLst/>
          </a:prstGeom>
        </p:spPr>
      </p:pic>
      <p:sp>
        <p:nvSpPr>
          <p:cNvPr id="8" name="TextBox 7">
            <a:extLst>
              <a:ext uri="{FF2B5EF4-FFF2-40B4-BE49-F238E27FC236}">
                <a16:creationId xmlns:a16="http://schemas.microsoft.com/office/drawing/2014/main" id="{8F1C180A-3E67-4481-97E7-5EC6FE542DB2}"/>
              </a:ext>
            </a:extLst>
          </p:cNvPr>
          <p:cNvSpPr txBox="1"/>
          <p:nvPr/>
        </p:nvSpPr>
        <p:spPr>
          <a:xfrm>
            <a:off x="150920" y="6427433"/>
            <a:ext cx="3358817" cy="276999"/>
          </a:xfrm>
          <a:prstGeom prst="rect">
            <a:avLst/>
          </a:prstGeom>
          <a:noFill/>
        </p:spPr>
        <p:txBody>
          <a:bodyPr wrap="square" rtlCol="0">
            <a:spAutoFit/>
          </a:bodyPr>
          <a:lstStyle/>
          <a:p>
            <a:r>
              <a:rPr lang="en-US" sz="1200" dirty="0">
                <a:solidFill>
                  <a:schemeClr val="bg1"/>
                </a:solidFill>
                <a:latin typeface="Gill Sans" panose="020B0502020104020203" pitchFamily="34" charset="-79"/>
                <a:cs typeface="Gill Sans" panose="020B0502020104020203" pitchFamily="34" charset="-79"/>
              </a:rPr>
              <a:t>© 2020, The Cornerstone of Recovery, Inc</a:t>
            </a:r>
            <a:endParaRPr lang="en-US" sz="1200" dirty="0"/>
          </a:p>
        </p:txBody>
      </p:sp>
    </p:spTree>
    <p:extLst>
      <p:ext uri="{BB962C8B-B14F-4D97-AF65-F5344CB8AC3E}">
        <p14:creationId xmlns:p14="http://schemas.microsoft.com/office/powerpoint/2010/main" val="35338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1556</Words>
  <Application>Microsoft Office PowerPoint</Application>
  <PresentationFormat>Widescreen</PresentationFormat>
  <Paragraphs>200</Paragraphs>
  <Slides>29</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29</vt:i4>
      </vt:variant>
    </vt:vector>
  </HeadingPairs>
  <TitlesOfParts>
    <vt:vector size="42" baseType="lpstr">
      <vt:lpstr>Arial</vt:lpstr>
      <vt:lpstr>Calibri</vt:lpstr>
      <vt:lpstr>Calibri Light</vt:lpstr>
      <vt:lpstr>Gill Sans</vt:lpstr>
      <vt:lpstr>Gill Sans SemiBold</vt:lpstr>
      <vt:lpstr>Times New Roman</vt:lpstr>
      <vt:lpstr>Wingdings</vt:lpstr>
      <vt:lpstr>Office Theme</vt:lpstr>
      <vt:lpstr>Cascade</vt:lpstr>
      <vt:lpstr>Cascade</vt:lpstr>
      <vt:lpstr>Cascade</vt:lpstr>
      <vt:lpstr>Cascade</vt:lpstr>
      <vt:lpstr>Cascade</vt:lpstr>
      <vt:lpstr>PowerPoint Presentation</vt:lpstr>
      <vt:lpstr>What Constitutes/Defines “Disease”?</vt:lpstr>
      <vt:lpstr>Addiction Defined</vt:lpstr>
      <vt:lpstr>The Disease Concept</vt:lpstr>
      <vt:lpstr>Primary</vt:lpstr>
      <vt:lpstr>Chronic</vt:lpstr>
      <vt:lpstr>Progressive</vt:lpstr>
      <vt:lpstr>Incurable</vt:lpstr>
      <vt:lpstr>Loss of Control</vt:lpstr>
      <vt:lpstr>Stigmas and Myths</vt:lpstr>
      <vt:lpstr>What is Addiction?  Potentially fatal disease that can manifest itself in many ways</vt:lpstr>
      <vt:lpstr>Where Does Addiction Come From?</vt:lpstr>
      <vt:lpstr>The Family Disease</vt:lpstr>
      <vt:lpstr>Stages of Change</vt:lpstr>
      <vt:lpstr>STAGE 1 – EXPERIMENTAL USE</vt:lpstr>
      <vt:lpstr>STAGE 2 - REGULAR USE</vt:lpstr>
      <vt:lpstr>STAGE 3 - TRANSITION</vt:lpstr>
      <vt:lpstr>STAGE 4 – EARLY DEPENDENCE</vt:lpstr>
      <vt:lpstr>STAGE 5 – FULL DEPENDENCE</vt:lpstr>
      <vt:lpstr>Prefrontal Cortex Prefrontal Cortex Functions</vt:lpstr>
      <vt:lpstr>Prefrontal Cortex</vt:lpstr>
      <vt:lpstr>PowerPoint Presentation</vt:lpstr>
      <vt:lpstr>PowerPoint Presentation</vt:lpstr>
      <vt:lpstr>PowerPoint Presentation</vt:lpstr>
      <vt:lpstr>PowerPoint Presentation</vt:lpstr>
      <vt:lpstr>PowerPoint Presentation</vt:lpstr>
      <vt:lpstr>Getting Help</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Tuyen Ho</dc:creator>
  <cp:lastModifiedBy>Jack Merrifield</cp:lastModifiedBy>
  <cp:revision>18</cp:revision>
  <dcterms:created xsi:type="dcterms:W3CDTF">2020-10-24T06:58:21Z</dcterms:created>
  <dcterms:modified xsi:type="dcterms:W3CDTF">2021-08-24T13:48:29Z</dcterms:modified>
</cp:coreProperties>
</file>